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35"/>
  </p:notesMasterIdLst>
  <p:sldIdLst>
    <p:sldId id="256" r:id="rId2"/>
    <p:sldId id="293" r:id="rId3"/>
    <p:sldId id="410" r:id="rId4"/>
    <p:sldId id="367" r:id="rId5"/>
    <p:sldId id="368" r:id="rId6"/>
    <p:sldId id="320" r:id="rId7"/>
    <p:sldId id="322" r:id="rId8"/>
    <p:sldId id="411" r:id="rId9"/>
    <p:sldId id="312" r:id="rId10"/>
    <p:sldId id="366" r:id="rId11"/>
    <p:sldId id="412" r:id="rId12"/>
    <p:sldId id="413" r:id="rId13"/>
    <p:sldId id="414" r:id="rId14"/>
    <p:sldId id="415" r:id="rId15"/>
    <p:sldId id="417" r:id="rId16"/>
    <p:sldId id="418" r:id="rId17"/>
    <p:sldId id="419" r:id="rId18"/>
    <p:sldId id="420" r:id="rId19"/>
    <p:sldId id="421" r:id="rId20"/>
    <p:sldId id="422" r:id="rId21"/>
    <p:sldId id="423" r:id="rId22"/>
    <p:sldId id="424" r:id="rId23"/>
    <p:sldId id="425" r:id="rId24"/>
    <p:sldId id="426" r:id="rId25"/>
    <p:sldId id="427" r:id="rId26"/>
    <p:sldId id="428" r:id="rId27"/>
    <p:sldId id="429" r:id="rId28"/>
    <p:sldId id="430" r:id="rId29"/>
    <p:sldId id="431" r:id="rId30"/>
    <p:sldId id="432" r:id="rId31"/>
    <p:sldId id="433" r:id="rId32"/>
    <p:sldId id="434" r:id="rId33"/>
    <p:sldId id="43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8539"/>
  </p:normalViewPr>
  <p:slideViewPr>
    <p:cSldViewPr snapToGrid="0">
      <p:cViewPr varScale="1">
        <p:scale>
          <a:sx n="122" d="100"/>
          <a:sy n="122" d="100"/>
        </p:scale>
        <p:origin x="2680"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12/4/24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101915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21640772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2792442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err="1"/>
              <a:t>Airflow</a:t>
            </a:r>
            <a:r>
              <a:rPr lang="es-ES_tradnl" dirty="0"/>
              <a:t> es de 2014!</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56237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3440766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3341012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33353814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359465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1401074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26</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posee varios componentes que es conveniente conocer.</a:t>
            </a:r>
          </a:p>
          <a:p>
            <a:pPr rtl="0" fontAlgn="ctr">
              <a:spcBef>
                <a:spcPts val="0"/>
              </a:spcBef>
              <a:spcAft>
                <a:spcPts val="0"/>
              </a:spcAft>
              <a:buFont typeface="+mj-lt"/>
              <a:buAutoNum type="arabicPeriod"/>
            </a:pPr>
            <a:r>
              <a:rPr lang="es-AR" sz="1200" b="0" i="0" dirty="0">
                <a:effectLst/>
                <a:latin typeface="Calibri" panose="020F0502020204030204" pitchFamily="34" charset="0"/>
              </a:rPr>
              <a:t>Servidor Web en </a:t>
            </a:r>
            <a:r>
              <a:rPr lang="es-AR" sz="1200" b="0" i="0" dirty="0" err="1">
                <a:effectLst/>
                <a:latin typeface="Calibri" panose="020F0502020204030204" pitchFamily="34" charset="0"/>
              </a:rPr>
              <a:t>Flask</a:t>
            </a:r>
            <a:r>
              <a:rPr lang="es-AR" sz="1200" b="0" i="0" dirty="0">
                <a:effectLst/>
                <a:latin typeface="Calibri" panose="020F0502020204030204" pitchFamily="34" charset="0"/>
              </a:rPr>
              <a:t>: es un servidor web que nos permite acceder a la interfaz de usuario</a:t>
            </a:r>
          </a:p>
          <a:p>
            <a:pPr rtl="0" fontAlgn="ctr">
              <a:spcBef>
                <a:spcPts val="0"/>
              </a:spcBef>
              <a:spcAft>
                <a:spcPts val="0"/>
              </a:spcAft>
              <a:buFont typeface="+mj-lt"/>
              <a:buAutoNum type="arabicPeriod"/>
            </a:pPr>
            <a:r>
              <a:rPr lang="es-AR" sz="1200" b="0" i="0" dirty="0" err="1">
                <a:effectLst/>
                <a:latin typeface="Calibri" panose="020F0502020204030204" pitchFamily="34" charset="0"/>
              </a:rPr>
              <a:t>Scheduler</a:t>
            </a:r>
            <a:r>
              <a:rPr lang="es-AR" sz="1200" b="0" i="0" dirty="0">
                <a:effectLst/>
                <a:latin typeface="Calibri" panose="020F0502020204030204" pitchFamily="34" charset="0"/>
              </a:rPr>
              <a:t>: es el componente que se encarga de programar (temporalmente) la ejecución de nuestras tareas, por lo que es un componente fundamental para asegurar la correcta ejecución de los procesos.</a:t>
            </a:r>
          </a:p>
          <a:p>
            <a:pPr rtl="0" fontAlgn="ctr">
              <a:spcBef>
                <a:spcPts val="0"/>
              </a:spcBef>
              <a:spcAft>
                <a:spcPts val="0"/>
              </a:spcAft>
              <a:buFont typeface="+mj-lt"/>
              <a:buAutoNum type="arabicPeriod"/>
            </a:pPr>
            <a:r>
              <a:rPr lang="es-AR" sz="1200" b="0" i="0" dirty="0" err="1">
                <a:effectLst/>
                <a:latin typeface="Calibri" panose="020F0502020204030204" pitchFamily="34" charset="0"/>
              </a:rPr>
              <a:t>Metasore</a:t>
            </a:r>
            <a:r>
              <a:rPr lang="es-AR" sz="1200" b="0" i="0" dirty="0">
                <a:effectLst/>
                <a:latin typeface="Calibri" panose="020F0502020204030204" pitchFamily="34" charset="0"/>
              </a:rPr>
              <a:t>/</a:t>
            </a:r>
            <a:r>
              <a:rPr lang="es-AR" sz="1200" b="0" i="0" dirty="0" err="1">
                <a:effectLst/>
                <a:latin typeface="Calibri" panose="020F0502020204030204" pitchFamily="34" charset="0"/>
              </a:rPr>
              <a:t>metadatabase</a:t>
            </a:r>
            <a:r>
              <a:rPr lang="es-AR" sz="1200" b="0" i="0" dirty="0">
                <a:effectLst/>
                <a:latin typeface="Calibri" panose="020F0502020204030204" pitchFamily="34" charset="0"/>
              </a:rPr>
              <a:t>: no es más que una base de datos que es compatible con SQL donde se almacena información relacionada con nuestras tareas, usuarios de </a:t>
            </a:r>
            <a:r>
              <a:rPr lang="es-AR" sz="1200" b="0" i="0" dirty="0" err="1">
                <a:effectLst/>
                <a:latin typeface="Calibri" panose="020F0502020204030204" pitchFamily="34" charset="0"/>
              </a:rPr>
              <a:t>Airflow</a:t>
            </a:r>
            <a:r>
              <a:rPr lang="es-AR" sz="1200" b="0" i="0" dirty="0">
                <a:effectLst/>
                <a:latin typeface="Calibri" panose="020F0502020204030204" pitchFamily="34" charset="0"/>
              </a:rPr>
              <a:t>, pipelines, etc.</a:t>
            </a:r>
          </a:p>
          <a:p>
            <a:pPr rtl="0" fontAlgn="ctr">
              <a:spcBef>
                <a:spcPts val="0"/>
              </a:spcBef>
              <a:spcAft>
                <a:spcPts val="0"/>
              </a:spcAft>
              <a:buFont typeface="+mj-lt"/>
              <a:buAutoNum type="arabicPeriod"/>
            </a:pPr>
            <a:r>
              <a:rPr lang="es-AR" sz="1200" b="0" i="0" dirty="0" err="1">
                <a:effectLst/>
                <a:latin typeface="Calibri" panose="020F0502020204030204" pitchFamily="34" charset="0"/>
              </a:rPr>
              <a:t>Triggerer</a:t>
            </a:r>
            <a:r>
              <a:rPr lang="es-AR" sz="1200" b="0" i="0" dirty="0">
                <a:effectLst/>
                <a:latin typeface="Calibri" panose="020F0502020204030204" pitchFamily="34" charset="0"/>
              </a:rPr>
              <a:t>: es el encargado de la ejecución de las tareas cuando se cumplen ciertas condiciones. Por ejemplo, si programamos que un pipeline corra cuando ingresan nuevos datos a una BBDD.</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A parte de los componentes mencionados anteriormente existe otro llamado </a:t>
            </a:r>
            <a:r>
              <a:rPr lang="es-AR" sz="1200" dirty="0" err="1">
                <a:effectLst/>
                <a:latin typeface="Calibri" panose="020F0502020204030204" pitchFamily="34" charset="0"/>
              </a:rPr>
              <a:t>executor</a:t>
            </a:r>
            <a:r>
              <a:rPr lang="es-AR" sz="1200" dirty="0">
                <a:effectLst/>
                <a:latin typeface="Calibri" panose="020F0502020204030204" pitchFamily="34" charset="0"/>
              </a:rPr>
              <a:t>: que se encarga de definir cómo y qué tareas son ejecutadas. Este componente no ejecuta las tareas en sí, si no que define quién y cómo las ejecutan.</a:t>
            </a:r>
          </a:p>
          <a:p>
            <a:pPr marL="0" marR="0">
              <a:spcBef>
                <a:spcPts val="0"/>
              </a:spcBef>
              <a:spcAft>
                <a:spcPts val="0"/>
              </a:spcAft>
            </a:pPr>
            <a:r>
              <a:rPr lang="es-AR" sz="1200" dirty="0">
                <a:effectLst/>
                <a:latin typeface="Calibri" panose="020F0502020204030204" pitchFamily="34" charset="0"/>
              </a:rPr>
              <a:t>El </a:t>
            </a:r>
            <a:r>
              <a:rPr lang="es-AR" sz="1200" dirty="0" err="1">
                <a:effectLst/>
                <a:latin typeface="Calibri" panose="020F0502020204030204" pitchFamily="34" charset="0"/>
              </a:rPr>
              <a:t>executor</a:t>
            </a:r>
            <a:r>
              <a:rPr lang="es-AR" sz="1200" dirty="0">
                <a:effectLst/>
                <a:latin typeface="Calibri" panose="020F0502020204030204" pitchFamily="34" charset="0"/>
              </a:rPr>
              <a:t> puede variar dependiendo de la plataforma en la que se ejecute (local </a:t>
            </a:r>
            <a:r>
              <a:rPr lang="es-AR" sz="1200" dirty="0" err="1">
                <a:effectLst/>
                <a:latin typeface="Calibri" panose="020F0502020204030204" pitchFamily="34" charset="0"/>
              </a:rPr>
              <a:t>executor</a:t>
            </a:r>
            <a:r>
              <a:rPr lang="es-AR" sz="1200" dirty="0">
                <a:effectLst/>
                <a:latin typeface="Calibri" panose="020F0502020204030204" pitchFamily="34" charset="0"/>
              </a:rPr>
              <a:t>, </a:t>
            </a:r>
            <a:r>
              <a:rPr lang="es-AR" sz="1200" dirty="0" err="1">
                <a:effectLst/>
                <a:latin typeface="Calibri" panose="020F0502020204030204" pitchFamily="34" charset="0"/>
              </a:rPr>
              <a:t>kubernetes</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etc.)</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también tenemos un componente llamado </a:t>
            </a:r>
            <a:r>
              <a:rPr lang="es-AR" sz="1200" dirty="0" err="1">
                <a:effectLst/>
                <a:latin typeface="Calibri" panose="020F0502020204030204" pitchFamily="34" charset="0"/>
              </a:rPr>
              <a:t>Queue</a:t>
            </a:r>
            <a:r>
              <a:rPr lang="es-AR" sz="1200" dirty="0">
                <a:effectLst/>
                <a:latin typeface="Calibri" panose="020F0502020204030204" pitchFamily="34" charset="0"/>
              </a:rPr>
              <a:t> que se encarga de ordenar las tareas para su ejecución. Y dependiendo de la arquitectura también podemos tener otros componentes llamados </a:t>
            </a:r>
            <a:r>
              <a:rPr lang="es-AR" sz="1200" dirty="0" err="1">
                <a:effectLst/>
                <a:latin typeface="Calibri" panose="020F0502020204030204" pitchFamily="34" charset="0"/>
              </a:rPr>
              <a:t>workers</a:t>
            </a:r>
            <a:r>
              <a:rPr lang="es-AR" sz="1200" dirty="0">
                <a:effectLst/>
                <a:latin typeface="Calibri" panose="020F0502020204030204" pitchFamily="34" charset="0"/>
              </a:rPr>
              <a:t> que van a a ser los encargados de realizar los cálculos asociados a las tareas.</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14166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Entonces una DAG es una combinación de los componentes mencionados anteriormente.</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3629695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no es una plataforma para </a:t>
            </a:r>
            <a:r>
              <a:rPr lang="es-AR" sz="1200" dirty="0" err="1">
                <a:effectLst/>
                <a:latin typeface="Calibri" panose="020F0502020204030204" pitchFamily="34" charset="0"/>
              </a:rPr>
              <a:t>stremear</a:t>
            </a:r>
            <a:r>
              <a:rPr lang="es-AR" sz="1200" dirty="0">
                <a:effectLst/>
                <a:latin typeface="Calibri" panose="020F0502020204030204" pitchFamily="34" charset="0"/>
              </a:rPr>
              <a:t> datos ni tampoco un </a:t>
            </a:r>
            <a:r>
              <a:rPr lang="es-AR" sz="1200" dirty="0" err="1">
                <a:effectLst/>
                <a:latin typeface="Calibri" panose="020F0502020204030204" pitchFamily="34" charset="0"/>
              </a:rPr>
              <a:t>framework</a:t>
            </a:r>
            <a:r>
              <a:rPr lang="es-AR" sz="1200" dirty="0">
                <a:effectLst/>
                <a:latin typeface="Calibri" panose="020F0502020204030204" pitchFamily="34" charset="0"/>
              </a:rPr>
              <a:t> para procesar datos.</a:t>
            </a:r>
          </a:p>
          <a:p>
            <a:pPr marL="0" marR="0">
              <a:spcBef>
                <a:spcPts val="0"/>
              </a:spcBef>
              <a:spcAft>
                <a:spcPts val="0"/>
              </a:spcAft>
            </a:pPr>
            <a:r>
              <a:rPr lang="es-AR" sz="1600" dirty="0">
                <a:effectLst/>
                <a:latin typeface="Calibri" panose="020F0502020204030204" pitchFamily="34" charset="0"/>
              </a:rPr>
              <a:t>Esto hace referencia a que los pipelines no se pueden ejecutar con una periodicidad de un segundo o menos, por ejemplo.</a:t>
            </a:r>
          </a:p>
          <a:p>
            <a:pPr marL="0" marR="0">
              <a:spcBef>
                <a:spcPts val="0"/>
              </a:spcBef>
              <a:spcAft>
                <a:spcPts val="0"/>
              </a:spcAft>
            </a:pPr>
            <a:r>
              <a:rPr lang="es-AR" sz="1600" dirty="0">
                <a:effectLst/>
                <a:latin typeface="Calibri" panose="020F0502020204030204" pitchFamily="34" charset="0"/>
              </a:rPr>
              <a:t>Con respecto al procesamiento de datos, no se deben realizar tareas de procesamiento como tareas dentro de </a:t>
            </a:r>
            <a:r>
              <a:rPr lang="es-AR" sz="1600" dirty="0" err="1">
                <a:effectLst/>
                <a:latin typeface="Calibri" panose="020F0502020204030204" pitchFamily="34" charset="0"/>
              </a:rPr>
              <a:t>Airflow</a:t>
            </a:r>
            <a:r>
              <a:rPr lang="es-AR" sz="1600" dirty="0">
                <a:effectLst/>
                <a:latin typeface="Calibri" panose="020F0502020204030204" pitchFamily="34" charset="0"/>
              </a:rPr>
              <a:t>. Si no que el orquestador debe disparar la ejecución de los servicios que si realizan el procesamiento de los datos.</a:t>
            </a:r>
          </a:p>
          <a:p>
            <a:pPr marL="0" marR="0">
              <a:spcBef>
                <a:spcPts val="0"/>
              </a:spcBef>
              <a:spcAft>
                <a:spcPts val="0"/>
              </a:spcAft>
            </a:pPr>
            <a:endParaRPr lang="es-AR" sz="1600"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2559601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La primera arquitectura con las que nos vamos a encontrar cuándo hagamos pruebas en nuestra máquina local es la arquitectura </a:t>
            </a:r>
            <a:r>
              <a:rPr lang="es-AR" sz="1200" b="1" dirty="0">
                <a:effectLst/>
                <a:latin typeface="Calibri" panose="020F0502020204030204" pitchFamily="34" charset="0"/>
              </a:rPr>
              <a:t>single </a:t>
            </a:r>
            <a:r>
              <a:rPr lang="es-AR" sz="1200" b="1" dirty="0" err="1">
                <a:effectLst/>
                <a:latin typeface="Calibri" panose="020F0502020204030204" pitchFamily="34" charset="0"/>
              </a:rPr>
              <a:t>node</a:t>
            </a:r>
            <a:r>
              <a:rPr lang="es-AR" sz="1200" b="1" dirty="0">
                <a:effectLst/>
                <a:latin typeface="Calibri" panose="020F050202020403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AR" sz="12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Es la arquitectura más sencilla donde tenemos nuestra máquina, donde se ejecutan el web server, el </a:t>
            </a:r>
            <a:r>
              <a:rPr lang="es-AR" sz="1200" dirty="0" err="1">
                <a:effectLst/>
                <a:latin typeface="Calibri" panose="020F0502020204030204" pitchFamily="34" charset="0"/>
              </a:rPr>
              <a:t>scheduler</a:t>
            </a:r>
            <a:r>
              <a:rPr lang="es-AR" sz="1200" dirty="0">
                <a:effectLst/>
                <a:latin typeface="Calibri" panose="020F0502020204030204" pitchFamily="34" charset="0"/>
              </a:rPr>
              <a:t>, el </a:t>
            </a:r>
            <a:r>
              <a:rPr lang="es-AR" sz="1200" dirty="0" err="1">
                <a:effectLst/>
                <a:latin typeface="Calibri" panose="020F0502020204030204" pitchFamily="34" charset="0"/>
              </a:rPr>
              <a:t>executor</a:t>
            </a:r>
            <a:r>
              <a:rPr lang="es-AR" sz="1200" dirty="0">
                <a:effectLst/>
                <a:latin typeface="Calibri" panose="020F0502020204030204" pitchFamily="34" charset="0"/>
              </a:rPr>
              <a:t> y la BBDD del </a:t>
            </a:r>
            <a:r>
              <a:rPr lang="es-AR" sz="1200" dirty="0" err="1">
                <a:effectLst/>
                <a:latin typeface="Calibri" panose="020F0502020204030204" pitchFamily="34" charset="0"/>
              </a:rPr>
              <a:t>metastore</a:t>
            </a:r>
            <a:r>
              <a:rPr lang="es-AR" sz="1200" dirty="0">
                <a:effectLst/>
                <a:latin typeface="Calibri" panose="020F0502020204030204" pitchFamily="34" charset="0"/>
              </a:rPr>
              <a:t>.</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27871352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Cuando estamos hablando de sistemas que están en producción por lo general nos encontremos con arquitecturas de este estilo: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635088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Lo primero que hacemos es generar un nuevo archivo de </a:t>
            </a:r>
            <a:r>
              <a:rPr lang="es-AR" sz="1200" dirty="0" err="1">
                <a:effectLst/>
                <a:latin typeface="Calibri" panose="020F0502020204030204" pitchFamily="34" charset="0"/>
              </a:rPr>
              <a:t>Dag</a:t>
            </a:r>
            <a:r>
              <a:rPr lang="es-AR" sz="1200" dirty="0">
                <a:effectLst/>
                <a:latin typeface="Calibri" panose="020F0502020204030204" pitchFamily="34" charset="0"/>
              </a:rPr>
              <a:t> y lo depositamos dentro de la carpeta de </a:t>
            </a:r>
            <a:r>
              <a:rPr lang="es-AR" sz="1200" dirty="0" err="1">
                <a:effectLst/>
                <a:latin typeface="Calibri" panose="020F0502020204030204" pitchFamily="34" charset="0"/>
              </a:rPr>
              <a:t>DAGs</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se encarga de </a:t>
            </a:r>
            <a:r>
              <a:rPr lang="es-AR" sz="1200" dirty="0" err="1">
                <a:effectLst/>
                <a:latin typeface="Calibri" panose="020F0502020204030204" pitchFamily="34" charset="0"/>
              </a:rPr>
              <a:t>adminsitrar</a:t>
            </a:r>
            <a:r>
              <a:rPr lang="es-AR" sz="1200" dirty="0">
                <a:effectLst/>
                <a:latin typeface="Calibri" panose="020F0502020204030204" pitchFamily="34" charset="0"/>
              </a:rPr>
              <a:t> todas los </a:t>
            </a:r>
            <a:r>
              <a:rPr lang="es-AR" sz="1200" dirty="0" err="1">
                <a:effectLst/>
                <a:latin typeface="Calibri" panose="020F0502020204030204" pitchFamily="34" charset="0"/>
              </a:rPr>
              <a:t>DAGs</a:t>
            </a:r>
            <a:r>
              <a:rPr lang="es-AR" sz="1200" dirty="0">
                <a:effectLst/>
                <a:latin typeface="Calibri" panose="020F0502020204030204" pitchFamily="34" charset="0"/>
              </a:rPr>
              <a:t> en esta carpeta cada cierto tiempo, por defecto, cada 5 minutos para buscar nuevos </a:t>
            </a:r>
            <a:r>
              <a:rPr lang="es-AR" sz="1200" dirty="0" err="1">
                <a:effectLst/>
                <a:latin typeface="Calibri" panose="020F0502020204030204" pitchFamily="34" charset="0"/>
              </a:rPr>
              <a:t>DAGs</a:t>
            </a:r>
            <a:r>
              <a:rPr lang="es-AR" sz="1200" dirty="0">
                <a:effectLst/>
                <a:latin typeface="Calibri" panose="020F0502020204030204" pitchFamily="34" charset="0"/>
              </a:rPr>
              <a:t> y cada 30 segundos para actualizar </a:t>
            </a:r>
            <a:r>
              <a:rPr lang="es-AR" sz="1200" dirty="0" err="1">
                <a:effectLst/>
                <a:latin typeface="Calibri" panose="020F0502020204030204" pitchFamily="34" charset="0"/>
              </a:rPr>
              <a:t>DAGs</a:t>
            </a:r>
            <a:r>
              <a:rPr lang="es-AR" sz="1200" dirty="0">
                <a:effectLst/>
                <a:latin typeface="Calibri" panose="020F0502020204030204" pitchFamily="34" charset="0"/>
              </a:rPr>
              <a:t> ya creados.</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ejecuta el DAG y para ello se crea una instancia llamada </a:t>
            </a:r>
            <a:r>
              <a:rPr lang="es-AR" sz="1200" dirty="0" err="1">
                <a:effectLst/>
                <a:latin typeface="Calibri" panose="020F0502020204030204" pitchFamily="34" charset="0"/>
              </a:rPr>
              <a:t>DAGrun</a:t>
            </a:r>
            <a:r>
              <a:rPr lang="es-AR" sz="1200" dirty="0">
                <a:effectLst/>
                <a:latin typeface="Calibri" panose="020F0502020204030204" pitchFamily="34" charset="0"/>
              </a:rPr>
              <a:t> </a:t>
            </a:r>
            <a:r>
              <a:rPr lang="es-AR" sz="1200" dirty="0" err="1">
                <a:effectLst/>
                <a:latin typeface="Calibri" panose="020F0502020204030204" pitchFamily="34" charset="0"/>
              </a:rPr>
              <a:t>object</a:t>
            </a:r>
            <a:r>
              <a:rPr lang="es-AR" sz="1200" dirty="0">
                <a:effectLst/>
                <a:latin typeface="Calibri" panose="020F0502020204030204" pitchFamily="34" charset="0"/>
              </a:rPr>
              <a:t>. Este objeto toma la primera tarea para ejecución y genera la instancia </a:t>
            </a:r>
            <a:r>
              <a:rPr lang="es-AR" sz="1200" dirty="0" err="1">
                <a:effectLst/>
                <a:latin typeface="Calibri" panose="020F0502020204030204" pitchFamily="34" charset="0"/>
              </a:rPr>
              <a:t>TaskInstance</a:t>
            </a:r>
            <a:r>
              <a:rPr lang="es-AR" sz="1200" dirty="0">
                <a:effectLst/>
                <a:latin typeface="Calibri" panose="020F0502020204030204" pitchFamily="34" charset="0"/>
              </a:rPr>
              <a:t> (Estado </a:t>
            </a:r>
            <a:r>
              <a:rPr lang="es-AR" sz="1200" dirty="0" err="1">
                <a:effectLst/>
                <a:latin typeface="Calibri" panose="020F0502020204030204" pitchFamily="34" charset="0"/>
              </a:rPr>
              <a:t>None</a:t>
            </a:r>
            <a:r>
              <a:rPr lang="es-AR" sz="1200" dirty="0">
                <a:effectLst/>
                <a:latin typeface="Calibri" panose="020F0502020204030204" pitchFamily="34" charset="0"/>
              </a:rPr>
              <a:t> y después </a:t>
            </a:r>
            <a:r>
              <a:rPr lang="es-AR" sz="1200" dirty="0" err="1">
                <a:effectLst/>
                <a:latin typeface="Calibri" panose="020F0502020204030204" pitchFamily="34" charset="0"/>
              </a:rPr>
              <a:t>Scheduled</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toma esta instancia de </a:t>
            </a:r>
            <a:r>
              <a:rPr lang="es-AR" sz="1200" dirty="0" err="1">
                <a:effectLst/>
                <a:latin typeface="Calibri" panose="020F0502020204030204" pitchFamily="34" charset="0"/>
              </a:rPr>
              <a:t>taera</a:t>
            </a:r>
            <a:r>
              <a:rPr lang="es-AR" sz="1200" dirty="0">
                <a:effectLst/>
                <a:latin typeface="Calibri" panose="020F0502020204030204" pitchFamily="34" charset="0"/>
              </a:rPr>
              <a:t> y la pone en la fila del </a:t>
            </a:r>
            <a:r>
              <a:rPr lang="es-AR" sz="1200" dirty="0" err="1">
                <a:effectLst/>
                <a:latin typeface="Calibri" panose="020F0502020204030204" pitchFamily="34" charset="0"/>
              </a:rPr>
              <a:t>Queue</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(estado </a:t>
            </a:r>
            <a:r>
              <a:rPr lang="es-AR" sz="1200" dirty="0" err="1">
                <a:effectLst/>
                <a:latin typeface="Calibri" panose="020F0502020204030204" pitchFamily="34" charset="0"/>
              </a:rPr>
              <a:t>Queued</a:t>
            </a:r>
            <a:r>
              <a:rPr lang="es-AR" sz="1200" dirty="0">
                <a:effectLst/>
                <a:latin typeface="Calibri" panose="020F0502020204030204" pitchFamily="34" charset="0"/>
              </a:rPr>
              <a:t>), luego el </a:t>
            </a:r>
            <a:r>
              <a:rPr lang="es-AR" sz="1200" dirty="0" err="1">
                <a:effectLst/>
                <a:latin typeface="Calibri" panose="020F0502020204030204" pitchFamily="34" charset="0"/>
              </a:rPr>
              <a:t>executor</a:t>
            </a:r>
            <a:r>
              <a:rPr lang="es-AR" sz="1200" dirty="0">
                <a:effectLst/>
                <a:latin typeface="Calibri" panose="020F0502020204030204" pitchFamily="34" charset="0"/>
              </a:rPr>
              <a:t> se encarga de administrar los recursos para ejecutar la tarea que pasa al estado Running. </a:t>
            </a:r>
          </a:p>
          <a:p>
            <a:pPr marL="0" marR="0">
              <a:spcBef>
                <a:spcPts val="0"/>
              </a:spcBef>
              <a:spcAft>
                <a:spcPts val="0"/>
              </a:spcAft>
            </a:pPr>
            <a:r>
              <a:rPr lang="es-AR" sz="1200" dirty="0">
                <a:effectLst/>
                <a:latin typeface="Calibri" panose="020F0502020204030204" pitchFamily="34" charset="0"/>
              </a:rPr>
              <a:t>Al final la ejecución de la tarea puede pasar a </a:t>
            </a:r>
            <a:r>
              <a:rPr lang="es-AR" sz="1200" dirty="0" err="1">
                <a:effectLst/>
                <a:latin typeface="Calibri" panose="020F0502020204030204" pitchFamily="34" charset="0"/>
              </a:rPr>
              <a:t>Success</a:t>
            </a:r>
            <a:r>
              <a:rPr lang="es-AR" sz="1200" dirty="0">
                <a:effectLst/>
                <a:latin typeface="Calibri" panose="020F0502020204030204" pitchFamily="34" charset="0"/>
              </a:rPr>
              <a:t> o </a:t>
            </a:r>
            <a:r>
              <a:rPr lang="es-AR" sz="1200" dirty="0" err="1">
                <a:effectLst/>
                <a:latin typeface="Calibri" panose="020F0502020204030204" pitchFamily="34" charset="0"/>
              </a:rPr>
              <a:t>Failed</a:t>
            </a:r>
            <a:r>
              <a:rPr lang="es-AR" sz="1200" dirty="0">
                <a:effectLst/>
                <a:latin typeface="Calibri" panose="020F0502020204030204" pitchFamily="34" charset="0"/>
              </a:rPr>
              <a:t> Y el </a:t>
            </a:r>
            <a:r>
              <a:rPr lang="es-AR" sz="1200" dirty="0" err="1">
                <a:effectLst/>
                <a:latin typeface="Calibri" panose="020F0502020204030204" pitchFamily="34" charset="0"/>
              </a:rPr>
              <a:t>executor</a:t>
            </a:r>
            <a:r>
              <a:rPr lang="es-AR" sz="1200" dirty="0">
                <a:effectLst/>
                <a:latin typeface="Calibri" panose="020F0502020204030204" pitchFamily="34" charset="0"/>
              </a:rPr>
              <a:t> vuelve a verificar si no hay tareas para ejecutarse.</a:t>
            </a:r>
          </a:p>
          <a:p>
            <a:pPr marL="0" marR="0">
              <a:spcBef>
                <a:spcPts val="0"/>
              </a:spcBef>
              <a:spcAft>
                <a:spcPts val="0"/>
              </a:spcAft>
            </a:pPr>
            <a:r>
              <a:rPr lang="es-AR" sz="1200" dirty="0">
                <a:effectLst/>
                <a:latin typeface="Calibri" panose="020F0502020204030204" pitchFamily="34" charset="0"/>
              </a:rPr>
              <a:t>En caso de que no existan más tareas dentro del DAG, el estado del DAG pasa a Done y se puede actualizar la UI para mostrar el estado de cada tarea.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33652222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indent="0">
              <a:buNone/>
            </a:pPr>
            <a:r>
              <a:rPr lang="es-ES_tradnl" sz="1200" i="1" dirty="0"/>
              <a:t>Realicemos un Hand-</a:t>
            </a:r>
            <a:r>
              <a:rPr lang="es-ES_tradnl" sz="1200" i="1" dirty="0" err="1"/>
              <a:t>on</a:t>
            </a:r>
            <a:r>
              <a:rPr lang="es-ES_tradnl" sz="1200" i="1" dirty="0"/>
              <a:t> de contenedores de </a:t>
            </a:r>
            <a:r>
              <a:rPr lang="es-ES_tradnl" sz="1200" i="1" dirty="0" err="1"/>
              <a:t>MLFlow</a:t>
            </a:r>
            <a:r>
              <a:rPr lang="es-ES_tradnl" sz="1200" i="1"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338925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3101532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más recursos humanos = </a:t>
            </a:r>
            <a:r>
              <a:rPr lang="en-US" sz="1800" dirty="0">
                <a:effectLst/>
                <a:latin typeface="MinionPro"/>
              </a:rPr>
              <a:t>requiring more engineering time to redesign </a:t>
            </a:r>
            <a:endParaRPr lang="en-US" dirty="0"/>
          </a:p>
          <a:p>
            <a:r>
              <a:rPr lang="es-ES_tradnl" sz="1200" dirty="0"/>
              <a:t>recursos no humanos  = Mas recursos de maquinas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8</a:t>
            </a:fld>
            <a:endParaRPr lang="es-ES_tradnl"/>
          </a:p>
        </p:txBody>
      </p:sp>
    </p:spTree>
    <p:extLst>
      <p:ext uri="{BB962C8B-B14F-4D97-AF65-F5344CB8AC3E}">
        <p14:creationId xmlns:p14="http://schemas.microsoft.com/office/powerpoint/2010/main" val="35485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1022725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195301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4/12/24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4/12/24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4/12/24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4/12/24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4/12/24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4/12/24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4/12/24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4/12/24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4/12/24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4/12/24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4/12/24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4/12/24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Orquestadores y sincronizadores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7471803" cy="4195763"/>
          </a:xfrm>
        </p:spPr>
        <p:txBody>
          <a:bodyPr>
            <a:normAutofit/>
          </a:bodyPr>
          <a:lstStyle/>
          <a:p>
            <a:pPr marL="0" indent="0">
              <a:buNone/>
            </a:pPr>
            <a:r>
              <a:rPr lang="es-ES_tradnl" sz="2000" dirty="0"/>
              <a:t>Si queremos programar trabajos repetitivos para que se ejecuten en horarios fijos, lo podemos realizar usando </a:t>
            </a:r>
            <a:r>
              <a:rPr lang="es-ES_tradnl" sz="2000" b="1" dirty="0">
                <a:solidFill>
                  <a:schemeClr val="accent5"/>
                </a:solidFill>
              </a:rPr>
              <a:t>cron</a:t>
            </a:r>
            <a:r>
              <a:rPr lang="es-ES_tradnl" sz="2000" dirty="0"/>
              <a:t>. </a:t>
            </a:r>
          </a:p>
          <a:p>
            <a:pPr marL="0" indent="0">
              <a:buNone/>
            </a:pPr>
            <a:r>
              <a:rPr lang="es-ES_tradnl" sz="2000" dirty="0"/>
              <a:t>Además, podemos ejecutar un script en un momento predeterminado y que nos informe si el trabajo tiene éxito o falla. </a:t>
            </a:r>
          </a:p>
          <a:p>
            <a:pPr marL="0" indent="0">
              <a:buNone/>
            </a:pPr>
            <a:r>
              <a:rPr lang="es-ES_tradnl" sz="2000" dirty="0"/>
              <a:t>Ahora, cron no tiene en cuenta las </a:t>
            </a:r>
            <a:r>
              <a:rPr lang="es-ES_tradnl" sz="2000" b="1" dirty="0">
                <a:solidFill>
                  <a:schemeClr val="accent3"/>
                </a:solidFill>
              </a:rPr>
              <a:t>dependencias</a:t>
            </a:r>
            <a:r>
              <a:rPr lang="es-ES_tradnl" sz="2000" dirty="0"/>
              <a:t> entre trabajos.</a:t>
            </a:r>
          </a:p>
          <a:p>
            <a:pPr marL="0" indent="0">
              <a:buNone/>
            </a:pPr>
            <a:r>
              <a:rPr lang="es-ES_tradnl" sz="2000" dirty="0"/>
              <a:t>Podemos ejecutar el trabajo A luego del B, pero no podemos sincronizar nada complicado, como ejecuta B si A se completa con éxito, sino ejecuta a C.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Repetitividad</a:t>
            </a:r>
            <a:endParaRPr lang="es-ES_tradnl" sz="2400" b="1" dirty="0">
              <a:solidFill>
                <a:schemeClr val="accent3">
                  <a:lumMod val="75000"/>
                </a:schemeClr>
              </a:solidFill>
            </a:endParaRPr>
          </a:p>
        </p:txBody>
      </p:sp>
      <p:pic>
        <p:nvPicPr>
          <p:cNvPr id="8" name="Picture 7" descr="A screenshot of a computer&#10;&#10;Description automatically generated">
            <a:extLst>
              <a:ext uri="{FF2B5EF4-FFF2-40B4-BE49-F238E27FC236}">
                <a16:creationId xmlns:a16="http://schemas.microsoft.com/office/drawing/2014/main" id="{439AC69F-A0E5-F0DB-3193-D1D2B136BFB3}"/>
              </a:ext>
            </a:extLst>
          </p:cNvPr>
          <p:cNvPicPr>
            <a:picLocks noChangeAspect="1"/>
          </p:cNvPicPr>
          <p:nvPr/>
        </p:nvPicPr>
        <p:blipFill>
          <a:blip r:embed="rId3"/>
          <a:stretch>
            <a:fillRect/>
          </a:stretch>
        </p:blipFill>
        <p:spPr>
          <a:xfrm>
            <a:off x="7932595" y="2112213"/>
            <a:ext cx="3800711" cy="3870236"/>
          </a:xfrm>
          <a:prstGeom prst="rect">
            <a:avLst/>
          </a:prstGeom>
        </p:spPr>
      </p:pic>
    </p:spTree>
    <p:extLst>
      <p:ext uri="{BB962C8B-B14F-4D97-AF65-F5344CB8AC3E}">
        <p14:creationId xmlns:p14="http://schemas.microsoft.com/office/powerpoint/2010/main" val="1131723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873598" cy="4195763"/>
          </a:xfrm>
        </p:spPr>
        <p:txBody>
          <a:bodyPr>
            <a:normAutofit/>
          </a:bodyPr>
          <a:lstStyle/>
          <a:p>
            <a:pPr marL="0" indent="0">
              <a:buNone/>
            </a:pPr>
            <a:r>
              <a:rPr lang="es-ES_tradnl" sz="2000" dirty="0"/>
              <a:t>El flujo de trabajo de Machine </a:t>
            </a:r>
            <a:r>
              <a:rPr lang="es-ES_tradnl" sz="2000" dirty="0" err="1"/>
              <a:t>Learning</a:t>
            </a:r>
            <a:r>
              <a:rPr lang="es-ES_tradnl" sz="2000" dirty="0"/>
              <a:t> tiene dependencias complejas entre tareas, por ejemplo,</a:t>
            </a:r>
          </a:p>
          <a:p>
            <a:pPr marL="457200" indent="-457200">
              <a:buFont typeface="+mj-lt"/>
              <a:buAutoNum type="arabicPeriod"/>
            </a:pPr>
            <a:r>
              <a:rPr lang="es-ES_tradnl" sz="2000" dirty="0"/>
              <a:t>Trae datos de la semana pasada del Data </a:t>
            </a:r>
            <a:r>
              <a:rPr lang="es-ES_tradnl" sz="2000" dirty="0" err="1"/>
              <a:t>Warehouse</a:t>
            </a:r>
            <a:endParaRPr lang="es-ES_tradnl" sz="2000" dirty="0"/>
          </a:p>
          <a:p>
            <a:pPr marL="457200" indent="-457200">
              <a:buFont typeface="+mj-lt"/>
              <a:buAutoNum type="arabicPeriod"/>
            </a:pPr>
            <a:r>
              <a:rPr lang="es-ES_tradnl" sz="2000" dirty="0"/>
              <a:t>Extrae lo </a:t>
            </a:r>
            <a:r>
              <a:rPr lang="es-ES_tradnl" sz="2000" dirty="0" err="1"/>
              <a:t>features</a:t>
            </a:r>
            <a:r>
              <a:rPr lang="es-ES_tradnl" sz="2000" dirty="0"/>
              <a:t> de los datos extraídos.</a:t>
            </a:r>
          </a:p>
          <a:p>
            <a:pPr marL="457200" indent="-457200">
              <a:buFont typeface="+mj-lt"/>
              <a:buAutoNum type="arabicPeriod"/>
            </a:pPr>
            <a:r>
              <a:rPr lang="es-ES_tradnl" sz="2000" dirty="0"/>
              <a:t>Entrena dos modelos A y B, con los </a:t>
            </a:r>
            <a:r>
              <a:rPr lang="es-ES_tradnl" sz="2000" dirty="0" err="1"/>
              <a:t>features</a:t>
            </a:r>
            <a:endParaRPr lang="es-ES_tradnl" sz="2000" dirty="0"/>
          </a:p>
          <a:p>
            <a:pPr marL="457200" indent="-457200">
              <a:buFont typeface="+mj-lt"/>
              <a:buAutoNum type="arabicPeriod"/>
            </a:pPr>
            <a:r>
              <a:rPr lang="es-ES_tradnl" sz="2000" dirty="0"/>
              <a:t>Compara los dos modelos con un set de testeo</a:t>
            </a:r>
          </a:p>
          <a:p>
            <a:pPr marL="457200" indent="-457200">
              <a:buFont typeface="+mj-lt"/>
              <a:buAutoNum type="arabicPeriod"/>
            </a:pPr>
            <a:r>
              <a:rPr lang="es-ES_tradnl" sz="2000" dirty="0"/>
              <a:t>despliega A si A es mejor, sino despliega B</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631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343757" cy="4195763"/>
          </a:xfrm>
        </p:spPr>
        <p:txBody>
          <a:bodyPr>
            <a:normAutofit/>
          </a:bodyPr>
          <a:lstStyle/>
          <a:p>
            <a:pPr marL="0" indent="0">
              <a:buNone/>
            </a:pPr>
            <a:r>
              <a:rPr lang="es-ES_tradnl" sz="2400" dirty="0"/>
              <a:t>Esta forma de representar el flujo de trabajo es lo que llamamos un DAG (</a:t>
            </a:r>
            <a:r>
              <a:rPr lang="es-ES_tradnl" sz="2400" dirty="0" err="1"/>
              <a:t>directed</a:t>
            </a:r>
            <a:r>
              <a:rPr lang="es-ES_tradnl" sz="2400" dirty="0"/>
              <a:t> </a:t>
            </a:r>
            <a:r>
              <a:rPr lang="es-ES_tradnl" sz="2400" dirty="0" err="1"/>
              <a:t>acyclic</a:t>
            </a:r>
            <a:r>
              <a:rPr lang="es-ES_tradnl" sz="2400" dirty="0"/>
              <a:t> </a:t>
            </a:r>
            <a:r>
              <a:rPr lang="es-ES_tradnl" sz="2400" dirty="0" err="1"/>
              <a:t>graph</a:t>
            </a:r>
            <a:r>
              <a:rPr lang="es-ES_tradnl" sz="2400" dirty="0"/>
              <a:t>). </a:t>
            </a:r>
          </a:p>
          <a:p>
            <a:pPr marL="0" indent="0">
              <a:buNone/>
            </a:pPr>
            <a:r>
              <a:rPr lang="es-ES_tradnl" sz="2400" dirty="0"/>
              <a:t>No puede contener ciclos, porque podría entrar en bucles infinitos.</a:t>
            </a:r>
          </a:p>
          <a:p>
            <a:pPr marL="0" indent="0">
              <a:buNone/>
            </a:pPr>
            <a:r>
              <a:rPr lang="es-ES_tradnl" sz="2400" dirty="0"/>
              <a:t>Los DAG es una forma de representar flujos de trabajos, y la mayoría de las herramientas de gestión los utilizan.</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800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70000" lnSpcReduction="20000"/>
          </a:bodyPr>
          <a:lstStyle/>
          <a:p>
            <a:pPr marL="0" indent="0">
              <a:buNone/>
            </a:pPr>
            <a:r>
              <a:rPr lang="es-ES_tradnl" sz="2400" dirty="0"/>
              <a:t>Estos son programas tipo cron pero que pueden manejar dependencias. 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La estructura que toman para funcionar es el de colas. Va poniendo los trabajos en colas, los cuales pueden tener prioridades. Esto significa que los sincronizadores deben conocer los recursos disponibles y los recursos necesarios para ejecutar cada trabajo.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a:bodyPr>
          <a:lstStyle/>
          <a:p>
            <a:pPr marL="0" indent="0">
              <a:buNone/>
            </a:pPr>
            <a:r>
              <a:rPr lang="es-ES_tradnl" sz="2400" dirty="0"/>
              <a:t>Algunos </a:t>
            </a:r>
            <a:r>
              <a:rPr lang="es-ES_tradnl" sz="2400" dirty="0" err="1"/>
              <a:t>oquestadores</a:t>
            </a:r>
            <a:r>
              <a:rPr lang="es-ES_tradnl" sz="2400" dirty="0"/>
              <a:t> conocidos son:</a:t>
            </a:r>
          </a:p>
          <a:p>
            <a:r>
              <a:rPr lang="es-ES_tradnl" sz="2400" dirty="0" err="1"/>
              <a:t>Kubernetes</a:t>
            </a:r>
            <a:endParaRPr lang="es-ES_tradnl" sz="2400" dirty="0"/>
          </a:p>
          <a:p>
            <a:r>
              <a:rPr lang="es-ES_tradnl" sz="2400" dirty="0" err="1"/>
              <a:t>Openshift</a:t>
            </a:r>
            <a:endParaRPr lang="es-ES_tradnl" sz="2400" dirty="0"/>
          </a:p>
          <a:p>
            <a:r>
              <a:rPr lang="es-ES_tradnl" sz="2400" dirty="0"/>
              <a:t>Docker </a:t>
            </a:r>
            <a:r>
              <a:rPr lang="es-ES_tradnl" sz="2400" dirty="0" err="1"/>
              <a:t>Swarm</a:t>
            </a:r>
            <a:endParaRPr lang="es-ES_tradnl" sz="2400" dirty="0"/>
          </a:p>
          <a:p>
            <a:r>
              <a:rPr lang="es-ES_tradnl" sz="2400" dirty="0"/>
              <a:t>Docker </a:t>
            </a:r>
            <a:r>
              <a:rPr lang="es-ES_tradnl" sz="2400" dirty="0" err="1"/>
              <a:t>Compose</a:t>
            </a:r>
            <a:r>
              <a:rPr lang="es-ES_tradnl" sz="2400" dirty="0"/>
              <a:t> </a:t>
            </a:r>
          </a:p>
          <a:p>
            <a:r>
              <a:rPr lang="es-ES_tradnl" sz="2400" dirty="0"/>
              <a:t>Basados en la nube: GKE, ECS, EKS, </a:t>
            </a:r>
            <a:r>
              <a:rPr lang="es-ES_tradnl" sz="2400" dirty="0" err="1"/>
              <a:t>AKS,Fargate</a:t>
            </a:r>
            <a:endParaRPr lang="es-ES_tradnl" sz="2400" dirty="0"/>
          </a:p>
          <a:p>
            <a:endParaRPr lang="es-ES_tradnl" sz="2400" dirty="0"/>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235880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11274611" cy="4195763"/>
          </a:xfrm>
        </p:spPr>
        <p:txBody>
          <a:bodyPr>
            <a:normAutofit/>
          </a:bodyPr>
          <a:lstStyle/>
          <a:p>
            <a:pPr marL="0" indent="0">
              <a:buNone/>
            </a:pPr>
            <a:r>
              <a:rPr lang="es-ES_tradnl" sz="2400" dirty="0"/>
              <a:t>Muchas veces se usan términos intercambiablemente entre ambos. Esto se debe a que los sincronizadores tienden a correr encima de </a:t>
            </a:r>
            <a:r>
              <a:rPr lang="es-ES_tradnl" sz="2400" dirty="0" err="1"/>
              <a:t>oquestadores</a:t>
            </a:r>
            <a:r>
              <a:rPr lang="es-ES_tradnl" sz="2400" dirty="0"/>
              <a:t>. </a:t>
            </a:r>
          </a:p>
          <a:p>
            <a:pPr marL="0" indent="0">
              <a:buNone/>
            </a:pPr>
            <a:r>
              <a:rPr lang="es-ES_tradnl" sz="2400" dirty="0"/>
              <a:t>Los orquestadores específicos de ciencia de datos tienen sus propios sincronizadores como </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Dagster</a:t>
            </a:r>
            <a:r>
              <a:rPr lang="es-ES_tradnl" sz="2400" dirty="0"/>
              <a:t>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r>
              <a:rPr lang="es-ES_tradnl" sz="2400" b="1" dirty="0">
                <a:solidFill>
                  <a:schemeClr val="accent5"/>
                </a:solidFill>
              </a:rPr>
              <a:t> </a:t>
            </a:r>
            <a:r>
              <a:rPr lang="es-ES_tradnl" sz="2400" dirty="0"/>
              <a:t>vs</a:t>
            </a:r>
            <a:r>
              <a:rPr lang="es-ES_tradnl" sz="2400" b="1" dirty="0">
                <a:solidFill>
                  <a:schemeClr val="accent5"/>
                </a:solidFill>
              </a:rPr>
              <a:t> </a:t>
            </a:r>
            <a:r>
              <a:rPr lang="es-ES_tradnl" sz="2400" b="1" dirty="0">
                <a:solidFill>
                  <a:schemeClr val="accent6"/>
                </a:solidFill>
              </a:rPr>
              <a:t>Sincronizadores</a:t>
            </a:r>
            <a:r>
              <a:rPr lang="es-ES_tradnl" sz="2400" b="1" dirty="0">
                <a:solidFill>
                  <a:schemeClr val="accent5"/>
                </a:solidFill>
              </a:rPr>
              <a:t> </a:t>
            </a:r>
          </a:p>
        </p:txBody>
      </p:sp>
    </p:spTree>
    <p:extLst>
      <p:ext uri="{BB962C8B-B14F-4D97-AF65-F5344CB8AC3E}">
        <p14:creationId xmlns:p14="http://schemas.microsoft.com/office/powerpoint/2010/main" val="322484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Gestión del flujo de trabajo de ciencia de datos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18</a:t>
            </a:fld>
            <a:endParaRPr lang="en-US" sz="1400" dirty="0">
              <a:solidFill>
                <a:srgbClr val="FFFFFF">
                  <a:alpha val="60000"/>
                </a:srgbClr>
              </a:solidFill>
            </a:endParaRPr>
          </a:p>
        </p:txBody>
      </p:sp>
    </p:spTree>
    <p:extLst>
      <p:ext uri="{BB962C8B-B14F-4D97-AF65-F5344CB8AC3E}">
        <p14:creationId xmlns:p14="http://schemas.microsoft.com/office/powerpoint/2010/main" val="111084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691324"/>
            <a:ext cx="11274611" cy="4453890"/>
          </a:xfrm>
        </p:spPr>
        <p:txBody>
          <a:bodyPr>
            <a:normAutofit/>
          </a:bodyPr>
          <a:lstStyle/>
          <a:p>
            <a:pPr marL="0" indent="0">
              <a:buNone/>
            </a:pPr>
            <a:r>
              <a:rPr lang="es-ES_tradnl" sz="2400" dirty="0"/>
              <a:t>Como todo en </a:t>
            </a:r>
            <a:r>
              <a:rPr lang="es-ES_tradnl" sz="2400" dirty="0" err="1"/>
              <a:t>stack</a:t>
            </a:r>
            <a:r>
              <a:rPr lang="es-ES_tradnl" sz="2400" dirty="0"/>
              <a:t> de tecnología de Data </a:t>
            </a:r>
            <a:r>
              <a:rPr lang="es-ES_tradnl" sz="2400" dirty="0" err="1"/>
              <a:t>Science</a:t>
            </a:r>
            <a:r>
              <a:rPr lang="es-ES_tradnl" sz="2400" dirty="0"/>
              <a:t>, está lleno de soluciones, actualmente las más populares son,</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Kubeflow</a:t>
            </a:r>
            <a:endParaRPr lang="es-ES_tradnl" sz="2400" dirty="0"/>
          </a:p>
          <a:p>
            <a:r>
              <a:rPr lang="es-ES_tradnl" sz="2400" dirty="0" err="1"/>
              <a:t>Metaflow</a:t>
            </a:r>
            <a:r>
              <a:rPr lang="es-ES_tradnl" sz="2400" dirty="0"/>
              <a:t> </a:t>
            </a:r>
          </a:p>
        </p:txBody>
      </p:sp>
    </p:spTree>
    <p:extLst>
      <p:ext uri="{BB962C8B-B14F-4D97-AF65-F5344CB8AC3E}">
        <p14:creationId xmlns:p14="http://schemas.microsoft.com/office/powerpoint/2010/main" val="2485578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a:bodyPr>
          <a:lstStyle/>
          <a:p>
            <a:pPr marL="0" indent="0">
              <a:buNone/>
            </a:pPr>
            <a:r>
              <a:rPr lang="es-ES_tradnl" sz="2400" dirty="0"/>
              <a:t>Los flujos de trabajos de </a:t>
            </a:r>
            <a:r>
              <a:rPr lang="es-ES_tradnl" sz="2400" dirty="0" err="1"/>
              <a:t>Prefect</a:t>
            </a:r>
            <a:r>
              <a:rPr lang="es-ES_tradnl" sz="2400" dirty="0"/>
              <a:t> son parametrizados y dinámicos, es decir que puede crear nuevos pasos cuando se está ejecutando.</a:t>
            </a:r>
          </a:p>
          <a:p>
            <a:pPr marL="0" indent="0">
              <a:buNone/>
            </a:pPr>
            <a:r>
              <a:rPr lang="es-ES_tradnl" sz="2400" dirty="0"/>
              <a:t>Sigue el principio de configuración como código y estos son definidos en Python.</a:t>
            </a:r>
          </a:p>
          <a:p>
            <a:pPr marL="0" indent="0">
              <a:buNone/>
            </a:pPr>
            <a:r>
              <a:rPr lang="es-ES_tradnl" sz="2400" dirty="0"/>
              <a:t>Permite correr cada tarea en contenedores, pero no es su principal prioridad. </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Prefect</a:t>
            </a:r>
            <a:endParaRPr lang="es-ES_tradnl" sz="2400" b="1" dirty="0">
              <a:solidFill>
                <a:schemeClr val="accent5"/>
              </a:solidFill>
            </a:endParaRPr>
          </a:p>
        </p:txBody>
      </p:sp>
      <p:pic>
        <p:nvPicPr>
          <p:cNvPr id="10" name="Picture 9" descr="A blue and yellow squares with a white logo&#10;&#10;Description automatically generated">
            <a:extLst>
              <a:ext uri="{FF2B5EF4-FFF2-40B4-BE49-F238E27FC236}">
                <a16:creationId xmlns:a16="http://schemas.microsoft.com/office/drawing/2014/main" id="{4AA640F9-CF4F-4B6E-9A5F-EE12EF00BBA9}"/>
              </a:ext>
            </a:extLst>
          </p:cNvPr>
          <p:cNvPicPr>
            <a:picLocks noChangeAspect="1"/>
          </p:cNvPicPr>
          <p:nvPr/>
        </p:nvPicPr>
        <p:blipFill>
          <a:blip r:embed="rId3"/>
          <a:stretch>
            <a:fillRect/>
          </a:stretch>
        </p:blipFill>
        <p:spPr>
          <a:xfrm>
            <a:off x="7986800" y="1977186"/>
            <a:ext cx="3746505" cy="3769823"/>
          </a:xfrm>
          <a:prstGeom prst="rect">
            <a:avLst/>
          </a:prstGeom>
        </p:spPr>
      </p:pic>
    </p:spTree>
    <p:extLst>
      <p:ext uri="{BB962C8B-B14F-4D97-AF65-F5344CB8AC3E}">
        <p14:creationId xmlns:p14="http://schemas.microsoft.com/office/powerpoint/2010/main" val="4005802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lnSpcReduction="10000"/>
          </a:bodyPr>
          <a:lstStyle/>
          <a:p>
            <a:pPr marL="0" indent="0">
              <a:buNone/>
            </a:pPr>
            <a:r>
              <a:rPr lang="es-ES_tradnl" sz="2400" dirty="0"/>
              <a:t>En </a:t>
            </a:r>
            <a:r>
              <a:rPr lang="es-ES_tradnl" sz="2400" dirty="0" err="1"/>
              <a:t>Argo</a:t>
            </a:r>
            <a:r>
              <a:rPr lang="es-ES_tradnl" sz="2400" dirty="0"/>
              <a:t>, cada paso corre en su propio contenedor. Es parte esencial de su diseño.</a:t>
            </a:r>
          </a:p>
          <a:p>
            <a:pPr marL="0" indent="0">
              <a:buNone/>
            </a:pPr>
            <a:r>
              <a:rPr lang="es-ES_tradnl" sz="2400" dirty="0"/>
              <a:t>Los flujos de trabajos se definen en YAML, lo cual permite definir no solo cada paso, sino además los requerimientos. </a:t>
            </a:r>
          </a:p>
          <a:p>
            <a:pPr marL="0" indent="0">
              <a:buNone/>
            </a:pPr>
            <a:r>
              <a:rPr lang="es-ES_tradnl" sz="2400" dirty="0"/>
              <a:t>El principal punto débil es además de usar YAML (que tiende a ser verboso y desordenado), es que solo funciona en </a:t>
            </a:r>
            <a:r>
              <a:rPr lang="es-ES_tradnl" sz="2400" dirty="0" err="1"/>
              <a:t>cluster</a:t>
            </a:r>
            <a:r>
              <a:rPr lang="es-ES_tradnl" sz="2400" dirty="0"/>
              <a:t> K8s (</a:t>
            </a:r>
            <a:r>
              <a:rPr lang="es-ES_tradnl" sz="2400" dirty="0" err="1"/>
              <a:t>Kubernetes</a:t>
            </a:r>
            <a:r>
              <a:rPr lang="es-ES_tradnl" sz="2400" dirty="0"/>
              <a:t>). Hacer pruebas de local es mucho más difícil ya que tenemos que lidiar con levantar simular el </a:t>
            </a:r>
            <a:r>
              <a:rPr lang="es-ES_tradnl" sz="2400" dirty="0" err="1"/>
              <a:t>cluster</a:t>
            </a:r>
            <a:r>
              <a:rPr lang="es-ES_tradnl" sz="2400" dirty="0"/>
              <a:t>.</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Argo</a:t>
            </a:r>
            <a:endParaRPr lang="es-ES_tradnl" sz="2400" b="1" dirty="0">
              <a:solidFill>
                <a:schemeClr val="accent5"/>
              </a:solidFill>
            </a:endParaRPr>
          </a:p>
        </p:txBody>
      </p:sp>
      <p:pic>
        <p:nvPicPr>
          <p:cNvPr id="8" name="Picture 7" descr="A cartoon of an octopus&#10;&#10;Description automatically generated">
            <a:extLst>
              <a:ext uri="{FF2B5EF4-FFF2-40B4-BE49-F238E27FC236}">
                <a16:creationId xmlns:a16="http://schemas.microsoft.com/office/drawing/2014/main" id="{4D890DB9-954E-82B0-6951-4B7C45E35258}"/>
              </a:ext>
            </a:extLst>
          </p:cNvPr>
          <p:cNvPicPr>
            <a:picLocks noChangeAspect="1"/>
          </p:cNvPicPr>
          <p:nvPr/>
        </p:nvPicPr>
        <p:blipFill>
          <a:blip r:embed="rId3"/>
          <a:stretch>
            <a:fillRect/>
          </a:stretch>
        </p:blipFill>
        <p:spPr>
          <a:xfrm>
            <a:off x="8654994" y="1908820"/>
            <a:ext cx="3078311" cy="3948945"/>
          </a:xfrm>
          <a:prstGeom prst="rect">
            <a:avLst/>
          </a:prstGeom>
        </p:spPr>
      </p:pic>
    </p:spTree>
    <p:extLst>
      <p:ext uri="{BB962C8B-B14F-4D97-AF65-F5344CB8AC3E}">
        <p14:creationId xmlns:p14="http://schemas.microsoft.com/office/powerpoint/2010/main" val="2530633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fontScale="70000" lnSpcReduction="20000"/>
          </a:bodyPr>
          <a:lstStyle/>
          <a:p>
            <a:pPr marL="0" indent="0">
              <a:buNone/>
            </a:pPr>
            <a:r>
              <a:rPr lang="es-ES_tradnl" sz="2400" dirty="0"/>
              <a:t>Esta herramienta permite ejecutar flujos de trabajos tanto en desarrollo como en producción, abstrayendo el código básico y genérico que generalmente se necesita para ejecutar </a:t>
            </a:r>
            <a:r>
              <a:rPr lang="es-ES_tradnl" sz="2400" dirty="0" err="1"/>
              <a:t>Aiflow</a:t>
            </a:r>
            <a:r>
              <a:rPr lang="es-ES_tradnl" sz="2400" dirty="0"/>
              <a:t> o </a:t>
            </a:r>
            <a:r>
              <a:rPr lang="es-ES_tradnl" sz="2400" dirty="0" err="1"/>
              <a:t>Argo</a:t>
            </a:r>
            <a:r>
              <a:rPr lang="es-ES_tradnl" sz="2400" dirty="0"/>
              <a:t>.</a:t>
            </a:r>
          </a:p>
          <a:p>
            <a:pPr marL="0" indent="0">
              <a:buNone/>
            </a:pPr>
            <a:r>
              <a:rPr lang="es-ES_tradnl" sz="2400" dirty="0"/>
              <a:t>Brinda a los científicos de datos acceso a toda la potencia informática del entorno de producción desde sus </a:t>
            </a:r>
            <a:r>
              <a:rPr lang="es-ES_tradnl" sz="2400" dirty="0" err="1"/>
              <a:t>PCs</a:t>
            </a:r>
            <a:r>
              <a:rPr lang="es-ES_tradnl" sz="2400" dirty="0"/>
              <a:t>, lo que efectivamente permite utilizar el mismo código tanto en entornos de desarrollo como de producción.</a:t>
            </a:r>
          </a:p>
          <a:p>
            <a:pPr marL="0" indent="0">
              <a:buNone/>
            </a:pPr>
            <a:r>
              <a:rPr lang="es-ES_tradnl" sz="2400" dirty="0"/>
              <a:t>Para funcionar usa </a:t>
            </a:r>
            <a:r>
              <a:rPr lang="es-ES_tradnl" sz="2400" dirty="0" err="1"/>
              <a:t>Kubeflow</a:t>
            </a:r>
            <a:r>
              <a:rPr lang="es-ES_tradnl" sz="2400" dirty="0"/>
              <a:t> Pipelines que se construye encima de </a:t>
            </a:r>
            <a:r>
              <a:rPr lang="es-ES_tradnl" sz="2400" dirty="0" err="1"/>
              <a:t>Argo</a:t>
            </a:r>
            <a:r>
              <a:rPr lang="es-ES_tradnl" sz="2400" dirty="0"/>
              <a:t>. </a:t>
            </a:r>
          </a:p>
          <a:p>
            <a:pPr marL="0" indent="0">
              <a:buNone/>
            </a:pPr>
            <a:r>
              <a:rPr lang="es-ES_tradnl" sz="2400" dirty="0"/>
              <a:t>Las tareas se totalmente parametrizadas y dinámicas.</a:t>
            </a:r>
          </a:p>
          <a:p>
            <a:pPr marL="0" indent="0">
              <a:buNone/>
            </a:pPr>
            <a:r>
              <a:rPr lang="es-ES_tradnl" sz="2400" dirty="0"/>
              <a:t>Para especificar un flujo de trabajo se necesita:</a:t>
            </a:r>
          </a:p>
          <a:p>
            <a:r>
              <a:rPr lang="es-ES_tradnl" sz="2400" dirty="0"/>
              <a:t>Un </a:t>
            </a:r>
            <a:r>
              <a:rPr lang="es-ES_tradnl" sz="2400" dirty="0" err="1"/>
              <a:t>Dockerfile</a:t>
            </a:r>
            <a:r>
              <a:rPr lang="es-ES_tradnl" sz="2400" dirty="0"/>
              <a:t> para configurar las imágenes</a:t>
            </a:r>
          </a:p>
          <a:p>
            <a:r>
              <a:rPr lang="es-ES_tradnl" sz="2400" dirty="0"/>
              <a:t>Un archivo YAML para las especificaciones de cada paso </a:t>
            </a:r>
          </a:p>
          <a:p>
            <a:r>
              <a:rPr lang="es-ES_tradnl" sz="2400" dirty="0"/>
              <a:t>Un script de Python que integre lo anterior para forma el flujo de trabajo.</a:t>
            </a:r>
          </a:p>
          <a:p>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Kubeflow</a:t>
            </a:r>
            <a:endParaRPr lang="es-ES_tradnl" sz="2400" b="1" dirty="0">
              <a:solidFill>
                <a:schemeClr val="accent5"/>
              </a:solidFill>
            </a:endParaRPr>
          </a:p>
        </p:txBody>
      </p:sp>
      <p:pic>
        <p:nvPicPr>
          <p:cNvPr id="9" name="Picture 8" descr="A blue and white logo&#10;&#10;Description automatically generated">
            <a:extLst>
              <a:ext uri="{FF2B5EF4-FFF2-40B4-BE49-F238E27FC236}">
                <a16:creationId xmlns:a16="http://schemas.microsoft.com/office/drawing/2014/main" id="{3B133610-6574-5016-C2BD-FB48FF746256}"/>
              </a:ext>
            </a:extLst>
          </p:cNvPr>
          <p:cNvPicPr>
            <a:picLocks noChangeAspect="1"/>
          </p:cNvPicPr>
          <p:nvPr/>
        </p:nvPicPr>
        <p:blipFill>
          <a:blip r:embed="rId3"/>
          <a:stretch>
            <a:fillRect/>
          </a:stretch>
        </p:blipFill>
        <p:spPr>
          <a:xfrm>
            <a:off x="8501098" y="1908820"/>
            <a:ext cx="3232207" cy="3569115"/>
          </a:xfrm>
          <a:prstGeom prst="rect">
            <a:avLst/>
          </a:prstGeom>
        </p:spPr>
      </p:pic>
    </p:spTree>
    <p:extLst>
      <p:ext uri="{BB962C8B-B14F-4D97-AF65-F5344CB8AC3E}">
        <p14:creationId xmlns:p14="http://schemas.microsoft.com/office/powerpoint/2010/main" val="426551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a:bodyPr>
          <a:lstStyle/>
          <a:p>
            <a:pPr marL="0" indent="0">
              <a:buNone/>
            </a:pPr>
            <a:r>
              <a:rPr lang="es-ES_tradnl" sz="2400" dirty="0"/>
              <a:t>Es similar a </a:t>
            </a:r>
            <a:r>
              <a:rPr lang="es-ES_tradnl" sz="2400" dirty="0" err="1"/>
              <a:t>Kubeflow</a:t>
            </a:r>
            <a:r>
              <a:rPr lang="es-ES_tradnl" sz="2400" dirty="0"/>
              <a:t>, nada más que su orquestador puede ser K8s o AWS </a:t>
            </a:r>
            <a:r>
              <a:rPr lang="es-ES_tradnl" sz="2400" dirty="0" err="1"/>
              <a:t>Batch</a:t>
            </a:r>
            <a:r>
              <a:rPr lang="es-ES_tradnl" sz="2400" dirty="0"/>
              <a:t>.</a:t>
            </a:r>
          </a:p>
          <a:p>
            <a:pPr marL="0" indent="0">
              <a:buNone/>
            </a:pPr>
            <a:r>
              <a:rPr lang="es-ES_tradnl" sz="2400" dirty="0"/>
              <a:t>Una diferencia es que todo puede ser definido en un script de Python, haciendo uso de decoradores y automáticamente crea los archivos </a:t>
            </a:r>
            <a:r>
              <a:rPr lang="es-ES_tradnl" sz="2400" dirty="0" err="1"/>
              <a:t>Dockerfile</a:t>
            </a:r>
            <a:r>
              <a:rPr lang="es-ES_tradnl" sz="2400" dirty="0"/>
              <a:t> y YAML.</a:t>
            </a:r>
          </a:p>
          <a:p>
            <a:pPr marL="0" indent="0">
              <a:buNone/>
            </a:pPr>
            <a:r>
              <a:rPr lang="es-ES_tradnl" sz="2400" dirty="0"/>
              <a:t>Es sumamente pasar indoloramente de desarrollo a producción desde un notebook con un simple cambio del decorador.</a:t>
            </a:r>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Metaflow</a:t>
            </a:r>
            <a:endParaRPr lang="es-ES_tradnl" sz="2400" b="1" dirty="0">
              <a:solidFill>
                <a:schemeClr val="accent5"/>
              </a:solidFill>
            </a:endParaRPr>
          </a:p>
        </p:txBody>
      </p:sp>
      <p:pic>
        <p:nvPicPr>
          <p:cNvPr id="8" name="Picture 7" descr="A screenshot of a blue screen&#10;&#10;Description automatically generated">
            <a:extLst>
              <a:ext uri="{FF2B5EF4-FFF2-40B4-BE49-F238E27FC236}">
                <a16:creationId xmlns:a16="http://schemas.microsoft.com/office/drawing/2014/main" id="{BE309B74-61BD-429D-D803-AA452E0AC610}"/>
              </a:ext>
            </a:extLst>
          </p:cNvPr>
          <p:cNvPicPr>
            <a:picLocks noChangeAspect="1"/>
          </p:cNvPicPr>
          <p:nvPr/>
        </p:nvPicPr>
        <p:blipFill>
          <a:blip r:embed="rId3"/>
          <a:stretch>
            <a:fillRect/>
          </a:stretch>
        </p:blipFill>
        <p:spPr>
          <a:xfrm>
            <a:off x="9097168" y="1908820"/>
            <a:ext cx="2529075" cy="3860167"/>
          </a:xfrm>
          <a:prstGeom prst="rect">
            <a:avLst/>
          </a:prstGeom>
        </p:spPr>
      </p:pic>
    </p:spTree>
    <p:extLst>
      <p:ext uri="{BB962C8B-B14F-4D97-AF65-F5344CB8AC3E}">
        <p14:creationId xmlns:p14="http://schemas.microsoft.com/office/powerpoint/2010/main" val="18280445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Apache </a:t>
            </a:r>
            <a:r>
              <a:rPr lang="es-ES_tradnl" sz="5200" dirty="0" err="1">
                <a:solidFill>
                  <a:srgbClr val="FFFFFF"/>
                </a:solidFill>
              </a:rPr>
              <a:t>Airflow</a:t>
            </a:r>
            <a:endParaRPr lang="es-ES_tradnl" sz="5200" dirty="0">
              <a:solidFill>
                <a:srgbClr val="FFFFFF"/>
              </a:solidFill>
            </a:endParaRP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25</a:t>
            </a:fld>
            <a:endParaRPr lang="en-US" sz="1400" dirty="0">
              <a:solidFill>
                <a:srgbClr val="FFFFFF">
                  <a:alpha val="60000"/>
                </a:srgbClr>
              </a:solidFill>
            </a:endParaRPr>
          </a:p>
        </p:txBody>
      </p:sp>
    </p:spTree>
    <p:extLst>
      <p:ext uri="{BB962C8B-B14F-4D97-AF65-F5344CB8AC3E}">
        <p14:creationId xmlns:p14="http://schemas.microsoft.com/office/powerpoint/2010/main" val="199358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70000" lnSpcReduction="20000"/>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a:p>
            <a:pPr marL="0" indent="0">
              <a:buNone/>
            </a:pPr>
            <a:r>
              <a:rPr lang="es-ES_tradnl" sz="2400" dirty="0"/>
              <a:t>Desventajas frente a las soluciones que vimos es:</a:t>
            </a:r>
          </a:p>
          <a:p>
            <a:r>
              <a:rPr lang="es-ES_tradnl" sz="2400" dirty="0"/>
              <a:t>Los flujos de trabajo son estáticos, no puede crear nuevos pasos automáticamente mientras se ejecuta.</a:t>
            </a:r>
          </a:p>
          <a:p>
            <a:r>
              <a:rPr lang="es-ES_tradnl" sz="2400" dirty="0"/>
              <a:t>Los flujos de trabajo son no parametrizables, es decir si entrenamos un modelo con diferentes parámetros, debemos definir un flujo independiente para cada uno.</a:t>
            </a:r>
          </a:p>
          <a:p>
            <a:r>
              <a:rPr lang="es-ES_tradnl" sz="2400" dirty="0"/>
              <a:t>Es monolítica, donde un flujo de trabajo corre en un contenedor, salvo al usar a </a:t>
            </a:r>
            <a:r>
              <a:rPr lang="es-ES_tradnl" sz="2400" i="1" dirty="0" err="1"/>
              <a:t>DockerOperator</a:t>
            </a:r>
            <a:endParaRPr lang="es-ES_tradnl" sz="2400" i="1" dirty="0"/>
          </a:p>
        </p:txBody>
      </p:sp>
    </p:spTree>
    <p:extLst>
      <p:ext uri="{BB962C8B-B14F-4D97-AF65-F5344CB8AC3E}">
        <p14:creationId xmlns:p14="http://schemas.microsoft.com/office/powerpoint/2010/main" val="4190286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Componentes principales</a:t>
            </a:r>
          </a:p>
        </p:txBody>
      </p:sp>
      <p:sp>
        <p:nvSpPr>
          <p:cNvPr id="9" name="Rectangle 8">
            <a:extLst>
              <a:ext uri="{FF2B5EF4-FFF2-40B4-BE49-F238E27FC236}">
                <a16:creationId xmlns:a16="http://schemas.microsoft.com/office/drawing/2014/main" id="{AA0EFC29-C122-BBC8-ECB8-3FFEB06DD2C9}"/>
              </a:ext>
            </a:extLst>
          </p:cNvPr>
          <p:cNvSpPr/>
          <p:nvPr/>
        </p:nvSpPr>
        <p:spPr>
          <a:xfrm>
            <a:off x="2657743" y="2507621"/>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0" name="Rectangle 9">
            <a:extLst>
              <a:ext uri="{FF2B5EF4-FFF2-40B4-BE49-F238E27FC236}">
                <a16:creationId xmlns:a16="http://schemas.microsoft.com/office/drawing/2014/main" id="{BD56CD71-8760-00D2-6CF4-FFDBB8E158E9}"/>
              </a:ext>
            </a:extLst>
          </p:cNvPr>
          <p:cNvSpPr/>
          <p:nvPr/>
        </p:nvSpPr>
        <p:spPr>
          <a:xfrm>
            <a:off x="5168781" y="2488963"/>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1" name="Rectangle 10">
            <a:extLst>
              <a:ext uri="{FF2B5EF4-FFF2-40B4-BE49-F238E27FC236}">
                <a16:creationId xmlns:a16="http://schemas.microsoft.com/office/drawing/2014/main" id="{809A271C-85E7-39B8-794F-707B22429F76}"/>
              </a:ext>
            </a:extLst>
          </p:cNvPr>
          <p:cNvSpPr/>
          <p:nvPr/>
        </p:nvSpPr>
        <p:spPr>
          <a:xfrm>
            <a:off x="7679820" y="2495372"/>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2" name="Rectangle 11">
            <a:extLst>
              <a:ext uri="{FF2B5EF4-FFF2-40B4-BE49-F238E27FC236}">
                <a16:creationId xmlns:a16="http://schemas.microsoft.com/office/drawing/2014/main" id="{3E1EA606-440E-8241-6066-4319FCF0AAFC}"/>
              </a:ext>
            </a:extLst>
          </p:cNvPr>
          <p:cNvSpPr/>
          <p:nvPr/>
        </p:nvSpPr>
        <p:spPr>
          <a:xfrm>
            <a:off x="2657742" y="3795990"/>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Triggerer</a:t>
            </a:r>
            <a:endParaRPr lang="es-ES_tradnl" dirty="0"/>
          </a:p>
        </p:txBody>
      </p:sp>
      <p:sp>
        <p:nvSpPr>
          <p:cNvPr id="13" name="Rectangle 12">
            <a:extLst>
              <a:ext uri="{FF2B5EF4-FFF2-40B4-BE49-F238E27FC236}">
                <a16:creationId xmlns:a16="http://schemas.microsoft.com/office/drawing/2014/main" id="{BFE9217D-2F3C-F210-3819-12B5E89DBF7C}"/>
              </a:ext>
            </a:extLst>
          </p:cNvPr>
          <p:cNvSpPr/>
          <p:nvPr/>
        </p:nvSpPr>
        <p:spPr>
          <a:xfrm>
            <a:off x="5168779" y="3794582"/>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4" name="Rectangle 13">
            <a:extLst>
              <a:ext uri="{FF2B5EF4-FFF2-40B4-BE49-F238E27FC236}">
                <a16:creationId xmlns:a16="http://schemas.microsoft.com/office/drawing/2014/main" id="{7A1C7A09-CF13-8714-636E-EC37BDD813AA}"/>
              </a:ext>
            </a:extLst>
          </p:cNvPr>
          <p:cNvSpPr/>
          <p:nvPr/>
        </p:nvSpPr>
        <p:spPr>
          <a:xfrm>
            <a:off x="7679816" y="3794582"/>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5" name="Rectangle 14">
            <a:extLst>
              <a:ext uri="{FF2B5EF4-FFF2-40B4-BE49-F238E27FC236}">
                <a16:creationId xmlns:a16="http://schemas.microsoft.com/office/drawing/2014/main" id="{8F3B0571-E5D6-0DEB-76C9-9A5DA3CD3C20}"/>
              </a:ext>
            </a:extLst>
          </p:cNvPr>
          <p:cNvSpPr/>
          <p:nvPr/>
        </p:nvSpPr>
        <p:spPr>
          <a:xfrm>
            <a:off x="5168778" y="5081471"/>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Worker</a:t>
            </a:r>
            <a:endParaRPr lang="es-ES_tradnl" dirty="0"/>
          </a:p>
        </p:txBody>
      </p:sp>
    </p:spTree>
    <p:extLst>
      <p:ext uri="{BB962C8B-B14F-4D97-AF65-F5344CB8AC3E}">
        <p14:creationId xmlns:p14="http://schemas.microsoft.com/office/powerpoint/2010/main" val="26575397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Operador</a:t>
            </a:r>
          </a:p>
        </p:txBody>
      </p:sp>
      <p:sp>
        <p:nvSpPr>
          <p:cNvPr id="3" name="Content Placeholder 2">
            <a:extLst>
              <a:ext uri="{FF2B5EF4-FFF2-40B4-BE49-F238E27FC236}">
                <a16:creationId xmlns:a16="http://schemas.microsoft.com/office/drawing/2014/main" id="{2A3026F1-1971-E8E6-1F81-0DA82F454CE3}"/>
              </a:ext>
            </a:extLst>
          </p:cNvPr>
          <p:cNvSpPr>
            <a:spLocks noGrp="1"/>
          </p:cNvSpPr>
          <p:nvPr>
            <p:ph idx="1"/>
          </p:nvPr>
        </p:nvSpPr>
        <p:spPr>
          <a:xfrm>
            <a:off x="458694" y="2033898"/>
            <a:ext cx="10895105" cy="4111315"/>
          </a:xfrm>
        </p:spPr>
        <p:txBody>
          <a:bodyPr>
            <a:normAutofit lnSpcReduction="10000"/>
          </a:bodyPr>
          <a:lstStyle/>
          <a:p>
            <a:pPr marL="0" indent="0">
              <a:buNone/>
            </a:pPr>
            <a:r>
              <a:rPr lang="es-ES_tradnl" sz="2400" dirty="0"/>
              <a:t>El </a:t>
            </a:r>
            <a:r>
              <a:rPr lang="es-ES_tradnl" sz="2400" i="1" dirty="0" err="1"/>
              <a:t>operator</a:t>
            </a:r>
            <a:r>
              <a:rPr lang="es-ES_tradnl" sz="2400" dirty="0"/>
              <a:t> es una tarea dentro de </a:t>
            </a:r>
            <a:r>
              <a:rPr lang="es-ES_tradnl" sz="2400" dirty="0" err="1"/>
              <a:t>Airflow</a:t>
            </a:r>
            <a:r>
              <a:rPr lang="es-ES_tradnl" sz="2400" dirty="0"/>
              <a:t>, una manera de encapsular código.</a:t>
            </a:r>
          </a:p>
          <a:p>
            <a:pPr marL="0" indent="0">
              <a:buNone/>
            </a:pPr>
            <a:r>
              <a:rPr lang="es-ES_tradnl" sz="2400" dirty="0"/>
              <a:t>Existen tres tipos de operadores:</a:t>
            </a:r>
          </a:p>
          <a:p>
            <a:r>
              <a:rPr lang="es-ES_tradnl" sz="2400" b="1" dirty="0" err="1">
                <a:solidFill>
                  <a:schemeClr val="accent2">
                    <a:lumMod val="60000"/>
                    <a:lumOff val="40000"/>
                  </a:schemeClr>
                </a:solidFill>
              </a:rPr>
              <a:t>Action</a:t>
            </a:r>
            <a:r>
              <a:rPr lang="es-ES_tradnl" sz="2400" b="1" dirty="0">
                <a:solidFill>
                  <a:schemeClr val="accent2">
                    <a:lumMod val="60000"/>
                    <a:lumOff val="40000"/>
                  </a:schemeClr>
                </a:solidFill>
              </a:rPr>
              <a:t>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Ejecutan alguna tarea, como por ejemplo existen Python </a:t>
            </a:r>
            <a:r>
              <a:rPr lang="es-ES_tradnl" sz="2400" dirty="0" err="1"/>
              <a:t>operators</a:t>
            </a:r>
            <a:r>
              <a:rPr lang="es-ES_tradnl" sz="2400" dirty="0"/>
              <a:t>, </a:t>
            </a:r>
            <a:r>
              <a:rPr lang="es-ES_tradnl" sz="2400" dirty="0" err="1"/>
              <a:t>Bash</a:t>
            </a:r>
            <a:r>
              <a:rPr lang="es-ES_tradnl" sz="2400" dirty="0"/>
              <a:t> </a:t>
            </a:r>
            <a:r>
              <a:rPr lang="es-ES_tradnl" sz="2400" dirty="0" err="1"/>
              <a:t>operators</a:t>
            </a:r>
            <a:r>
              <a:rPr lang="es-ES_tradnl" sz="2400" dirty="0"/>
              <a:t>, etc.</a:t>
            </a:r>
          </a:p>
          <a:p>
            <a:r>
              <a:rPr lang="es-ES_tradnl" sz="2400" b="1" dirty="0">
                <a:solidFill>
                  <a:schemeClr val="accent2">
                    <a:lumMod val="60000"/>
                    <a:lumOff val="40000"/>
                  </a:schemeClr>
                </a:solidFill>
              </a:rPr>
              <a:t>Transfer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Permiten transferir información de un punto a otro. Por ejemplo, de una base de datos MySQL a </a:t>
            </a:r>
            <a:r>
              <a:rPr lang="es-ES_tradnl" sz="2400" dirty="0" err="1"/>
              <a:t>RedShift</a:t>
            </a:r>
            <a:endParaRPr lang="es-ES_tradnl" sz="2400" dirty="0"/>
          </a:p>
          <a:p>
            <a:r>
              <a:rPr lang="es-ES_tradnl" sz="2400" b="1" dirty="0">
                <a:solidFill>
                  <a:schemeClr val="accent2">
                    <a:lumMod val="60000"/>
                    <a:lumOff val="40000"/>
                  </a:schemeClr>
                </a:solidFill>
              </a:rPr>
              <a:t>Sensor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Este tipo de operadores nos permiten esperar a que suceda algún evento para avanzar a la siguiente tarea.</a:t>
            </a:r>
          </a:p>
          <a:p>
            <a:pPr marL="0" indent="0">
              <a:buNone/>
            </a:pPr>
            <a:endParaRPr lang="es-ES_tradnl" sz="2400" dirty="0" err="1"/>
          </a:p>
        </p:txBody>
      </p:sp>
    </p:spTree>
    <p:extLst>
      <p:ext uri="{BB962C8B-B14F-4D97-AF65-F5344CB8AC3E}">
        <p14:creationId xmlns:p14="http://schemas.microsoft.com/office/powerpoint/2010/main" val="3128195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Qué no es </a:t>
            </a:r>
            <a:r>
              <a:rPr lang="es-ES_tradnl" sz="2400" b="1" dirty="0" err="1">
                <a:solidFill>
                  <a:schemeClr val="accent1"/>
                </a:solidFill>
              </a:rPr>
              <a:t>Airflow</a:t>
            </a:r>
            <a:endParaRPr lang="es-ES_tradnl" sz="2400" b="1" dirty="0">
              <a:solidFill>
                <a:schemeClr val="accent1"/>
              </a:solidFill>
            </a:endParaRPr>
          </a:p>
        </p:txBody>
      </p:sp>
      <p:pic>
        <p:nvPicPr>
          <p:cNvPr id="10" name="Graphic 9" descr="Stream with solid fill">
            <a:extLst>
              <a:ext uri="{FF2B5EF4-FFF2-40B4-BE49-F238E27FC236}">
                <a16:creationId xmlns:a16="http://schemas.microsoft.com/office/drawing/2014/main" id="{3C1B1369-DD99-7A7E-631B-EA054E2302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78023" y="2463055"/>
            <a:ext cx="1590941" cy="1590941"/>
          </a:xfrm>
          <a:prstGeom prst="rect">
            <a:avLst/>
          </a:prstGeom>
        </p:spPr>
      </p:pic>
      <p:pic>
        <p:nvPicPr>
          <p:cNvPr id="12" name="Graphic 11" descr="Lightbulb and gear with solid fill">
            <a:extLst>
              <a:ext uri="{FF2B5EF4-FFF2-40B4-BE49-F238E27FC236}">
                <a16:creationId xmlns:a16="http://schemas.microsoft.com/office/drawing/2014/main" id="{29418948-41FA-DA9F-D87F-E0C4839E05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69625" y="2556703"/>
            <a:ext cx="1403647" cy="1403647"/>
          </a:xfrm>
          <a:prstGeom prst="rect">
            <a:avLst/>
          </a:prstGeom>
        </p:spPr>
      </p:pic>
      <p:sp>
        <p:nvSpPr>
          <p:cNvPr id="13" name="TextBox 12">
            <a:extLst>
              <a:ext uri="{FF2B5EF4-FFF2-40B4-BE49-F238E27FC236}">
                <a16:creationId xmlns:a16="http://schemas.microsoft.com/office/drawing/2014/main" id="{93B200D8-74A7-F4EE-BA99-6772C0D4CF63}"/>
              </a:ext>
            </a:extLst>
          </p:cNvPr>
          <p:cNvSpPr txBox="1"/>
          <p:nvPr/>
        </p:nvSpPr>
        <p:spPr>
          <a:xfrm>
            <a:off x="3942775" y="3960350"/>
            <a:ext cx="1261436" cy="369332"/>
          </a:xfrm>
          <a:prstGeom prst="rect">
            <a:avLst/>
          </a:prstGeom>
          <a:noFill/>
        </p:spPr>
        <p:txBody>
          <a:bodyPr wrap="none" rtlCol="0">
            <a:spAutoFit/>
          </a:bodyPr>
          <a:lstStyle/>
          <a:p>
            <a:r>
              <a:rPr lang="es-ES_tradnl" dirty="0" err="1"/>
              <a:t>Streaming</a:t>
            </a:r>
            <a:endParaRPr lang="es-ES_tradnl" dirty="0"/>
          </a:p>
        </p:txBody>
      </p:sp>
      <p:sp>
        <p:nvSpPr>
          <p:cNvPr id="14" name="TextBox 13">
            <a:extLst>
              <a:ext uri="{FF2B5EF4-FFF2-40B4-BE49-F238E27FC236}">
                <a16:creationId xmlns:a16="http://schemas.microsoft.com/office/drawing/2014/main" id="{93F273D8-3146-B192-CF6F-B108321EA71B}"/>
              </a:ext>
            </a:extLst>
          </p:cNvPr>
          <p:cNvSpPr txBox="1"/>
          <p:nvPr/>
        </p:nvSpPr>
        <p:spPr>
          <a:xfrm>
            <a:off x="7087827" y="4006516"/>
            <a:ext cx="1767241" cy="646331"/>
          </a:xfrm>
          <a:prstGeom prst="rect">
            <a:avLst/>
          </a:prstGeom>
          <a:noFill/>
        </p:spPr>
        <p:txBody>
          <a:bodyPr wrap="square" rtlCol="0">
            <a:spAutoFit/>
          </a:bodyPr>
          <a:lstStyle/>
          <a:p>
            <a:pPr algn="ctr"/>
            <a:r>
              <a:rPr lang="es-ES_tradnl" dirty="0"/>
              <a:t>Procesamiento de datos</a:t>
            </a:r>
          </a:p>
        </p:txBody>
      </p:sp>
    </p:spTree>
    <p:extLst>
      <p:ext uri="{BB962C8B-B14F-4D97-AF65-F5344CB8AC3E}">
        <p14:creationId xmlns:p14="http://schemas.microsoft.com/office/powerpoint/2010/main" val="2962246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infraestructura de cada empresa o negocio es diferente. Esta dependerá de la cantidad de aplicaciones que se desarrollen y cuanto especializadas son estas. </a:t>
            </a:r>
          </a:p>
        </p:txBody>
      </p:sp>
      <p:cxnSp>
        <p:nvCxnSpPr>
          <p:cNvPr id="7" name="Straight Arrow Connector 6">
            <a:extLst>
              <a:ext uri="{FF2B5EF4-FFF2-40B4-BE49-F238E27FC236}">
                <a16:creationId xmlns:a16="http://schemas.microsoft.com/office/drawing/2014/main" id="{152E069D-7A95-55A4-0AF5-5A07FD50717C}"/>
              </a:ext>
            </a:extLst>
          </p:cNvPr>
          <p:cNvCxnSpPr>
            <a:cxnSpLocks/>
          </p:cNvCxnSpPr>
          <p:nvPr/>
        </p:nvCxnSpPr>
        <p:spPr>
          <a:xfrm flipV="1">
            <a:off x="3671930" y="2941607"/>
            <a:ext cx="0" cy="283809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69612EB-F395-4E63-E827-59D9D1ABC66F}"/>
              </a:ext>
            </a:extLst>
          </p:cNvPr>
          <p:cNvCxnSpPr>
            <a:cxnSpLocks/>
          </p:cNvCxnSpPr>
          <p:nvPr/>
        </p:nvCxnSpPr>
        <p:spPr>
          <a:xfrm>
            <a:off x="3679059" y="5761822"/>
            <a:ext cx="505795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758E687-77FD-A557-65F4-30CD117DDE45}"/>
              </a:ext>
            </a:extLst>
          </p:cNvPr>
          <p:cNvSpPr txBox="1"/>
          <p:nvPr/>
        </p:nvSpPr>
        <p:spPr>
          <a:xfrm rot="16200000">
            <a:off x="2419700" y="4037486"/>
            <a:ext cx="1703480" cy="646331"/>
          </a:xfrm>
          <a:prstGeom prst="rect">
            <a:avLst/>
          </a:prstGeom>
          <a:noFill/>
        </p:spPr>
        <p:txBody>
          <a:bodyPr wrap="none" rtlCol="0">
            <a:spAutoFit/>
          </a:bodyPr>
          <a:lstStyle/>
          <a:p>
            <a:pPr algn="ctr"/>
            <a:r>
              <a:rPr lang="es-ES_tradnl" dirty="0"/>
              <a:t>Inversión en </a:t>
            </a:r>
          </a:p>
          <a:p>
            <a:r>
              <a:rPr lang="es-ES_tradnl" dirty="0"/>
              <a:t>Infraestructura</a:t>
            </a:r>
          </a:p>
        </p:txBody>
      </p:sp>
      <p:sp>
        <p:nvSpPr>
          <p:cNvPr id="11" name="TextBox 10">
            <a:extLst>
              <a:ext uri="{FF2B5EF4-FFF2-40B4-BE49-F238E27FC236}">
                <a16:creationId xmlns:a16="http://schemas.microsoft.com/office/drawing/2014/main" id="{90F251CC-5309-C9E7-2BDB-9ED865659B3C}"/>
              </a:ext>
            </a:extLst>
          </p:cNvPr>
          <p:cNvSpPr txBox="1"/>
          <p:nvPr/>
        </p:nvSpPr>
        <p:spPr>
          <a:xfrm>
            <a:off x="8764484" y="5634612"/>
            <a:ext cx="1397178" cy="646331"/>
          </a:xfrm>
          <a:prstGeom prst="rect">
            <a:avLst/>
          </a:prstGeom>
          <a:noFill/>
        </p:spPr>
        <p:txBody>
          <a:bodyPr wrap="none" rtlCol="0">
            <a:spAutoFit/>
          </a:bodyPr>
          <a:lstStyle/>
          <a:p>
            <a:r>
              <a:rPr lang="es-ES_tradnl" dirty="0"/>
              <a:t>Escala de </a:t>
            </a:r>
          </a:p>
          <a:p>
            <a:r>
              <a:rPr lang="es-ES_tradnl" dirty="0"/>
              <a:t>producción</a:t>
            </a:r>
          </a:p>
        </p:txBody>
      </p:sp>
      <p:sp>
        <p:nvSpPr>
          <p:cNvPr id="12" name="TextBox 11">
            <a:extLst>
              <a:ext uri="{FF2B5EF4-FFF2-40B4-BE49-F238E27FC236}">
                <a16:creationId xmlns:a16="http://schemas.microsoft.com/office/drawing/2014/main" id="{5D25D178-53EE-8B0E-AF0A-45DC99406810}"/>
              </a:ext>
            </a:extLst>
          </p:cNvPr>
          <p:cNvSpPr txBox="1"/>
          <p:nvPr/>
        </p:nvSpPr>
        <p:spPr>
          <a:xfrm>
            <a:off x="4075418" y="5790439"/>
            <a:ext cx="986167" cy="646331"/>
          </a:xfrm>
          <a:prstGeom prst="rect">
            <a:avLst/>
          </a:prstGeom>
          <a:noFill/>
        </p:spPr>
        <p:txBody>
          <a:bodyPr wrap="none" rtlCol="0">
            <a:spAutoFit/>
          </a:bodyPr>
          <a:lstStyle/>
          <a:p>
            <a:r>
              <a:rPr lang="es-ES_tradnl" dirty="0"/>
              <a:t>Una ML</a:t>
            </a:r>
          </a:p>
          <a:p>
            <a:pPr algn="ctr"/>
            <a:r>
              <a:rPr lang="es-ES_tradnl" dirty="0"/>
              <a:t>app</a:t>
            </a:r>
          </a:p>
        </p:txBody>
      </p:sp>
      <p:sp>
        <p:nvSpPr>
          <p:cNvPr id="13" name="TextBox 12">
            <a:extLst>
              <a:ext uri="{FF2B5EF4-FFF2-40B4-BE49-F238E27FC236}">
                <a16:creationId xmlns:a16="http://schemas.microsoft.com/office/drawing/2014/main" id="{580DAAC1-C654-ABB6-3BCF-BF0656477441}"/>
              </a:ext>
            </a:extLst>
          </p:cNvPr>
          <p:cNvSpPr txBox="1"/>
          <p:nvPr/>
        </p:nvSpPr>
        <p:spPr>
          <a:xfrm>
            <a:off x="5465072" y="5784570"/>
            <a:ext cx="1380506" cy="646331"/>
          </a:xfrm>
          <a:prstGeom prst="rect">
            <a:avLst/>
          </a:prstGeom>
          <a:noFill/>
        </p:spPr>
        <p:txBody>
          <a:bodyPr wrap="none" rtlCol="0">
            <a:spAutoFit/>
          </a:bodyPr>
          <a:lstStyle/>
          <a:p>
            <a:r>
              <a:rPr lang="es-ES_tradnl" dirty="0"/>
              <a:t>Muchas ML</a:t>
            </a:r>
          </a:p>
          <a:p>
            <a:pPr algn="ctr"/>
            <a:r>
              <a:rPr lang="es-ES_tradnl" dirty="0"/>
              <a:t>app</a:t>
            </a:r>
          </a:p>
        </p:txBody>
      </p:sp>
      <p:sp>
        <p:nvSpPr>
          <p:cNvPr id="14" name="TextBox 13">
            <a:extLst>
              <a:ext uri="{FF2B5EF4-FFF2-40B4-BE49-F238E27FC236}">
                <a16:creationId xmlns:a16="http://schemas.microsoft.com/office/drawing/2014/main" id="{39B3BACC-15C9-69CB-83D3-8E3F965355CF}"/>
              </a:ext>
            </a:extLst>
          </p:cNvPr>
          <p:cNvSpPr txBox="1"/>
          <p:nvPr/>
        </p:nvSpPr>
        <p:spPr>
          <a:xfrm>
            <a:off x="7127249" y="5779698"/>
            <a:ext cx="1465466" cy="923330"/>
          </a:xfrm>
          <a:prstGeom prst="rect">
            <a:avLst/>
          </a:prstGeom>
          <a:noFill/>
        </p:spPr>
        <p:txBody>
          <a:bodyPr wrap="none" rtlCol="0">
            <a:spAutoFit/>
          </a:bodyPr>
          <a:lstStyle/>
          <a:p>
            <a:pPr algn="ctr"/>
            <a:r>
              <a:rPr lang="es-ES_tradnl" dirty="0"/>
              <a:t>Sirviendo </a:t>
            </a:r>
          </a:p>
          <a:p>
            <a:pPr algn="ctr"/>
            <a:r>
              <a:rPr lang="es-ES_tradnl" dirty="0"/>
              <a:t>millones de </a:t>
            </a:r>
          </a:p>
          <a:p>
            <a:r>
              <a:rPr lang="es-ES_tradnl" dirty="0" err="1"/>
              <a:t>requests</a:t>
            </a:r>
            <a:r>
              <a:rPr lang="es-ES_tradnl" dirty="0"/>
              <a:t>/</a:t>
            </a:r>
            <a:r>
              <a:rPr lang="es-ES_tradnl" dirty="0" err="1"/>
              <a:t>hr</a:t>
            </a:r>
            <a:endParaRPr lang="es-ES_tradnl" dirty="0"/>
          </a:p>
        </p:txBody>
      </p:sp>
      <p:sp>
        <p:nvSpPr>
          <p:cNvPr id="17" name="Rounded Rectangle 16">
            <a:extLst>
              <a:ext uri="{FF2B5EF4-FFF2-40B4-BE49-F238E27FC236}">
                <a16:creationId xmlns:a16="http://schemas.microsoft.com/office/drawing/2014/main" id="{C67A8002-1E40-5C1A-F114-F4A238B2E289}"/>
              </a:ext>
            </a:extLst>
          </p:cNvPr>
          <p:cNvSpPr/>
          <p:nvPr/>
        </p:nvSpPr>
        <p:spPr>
          <a:xfrm>
            <a:off x="5330158" y="3769878"/>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generalizada</a:t>
            </a:r>
          </a:p>
        </p:txBody>
      </p:sp>
      <p:sp>
        <p:nvSpPr>
          <p:cNvPr id="18" name="Rounded Rectangle 17">
            <a:extLst>
              <a:ext uri="{FF2B5EF4-FFF2-40B4-BE49-F238E27FC236}">
                <a16:creationId xmlns:a16="http://schemas.microsoft.com/office/drawing/2014/main" id="{0B745892-B499-106A-6C40-F90EFD0E330A}"/>
              </a:ext>
            </a:extLst>
          </p:cNvPr>
          <p:cNvSpPr/>
          <p:nvPr/>
        </p:nvSpPr>
        <p:spPr>
          <a:xfrm>
            <a:off x="3749256" y="4778147"/>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 necesita</a:t>
            </a:r>
          </a:p>
          <a:p>
            <a:pPr algn="ctr"/>
            <a:r>
              <a:rPr lang="es-ES_tradnl" sz="1600" dirty="0"/>
              <a:t>infraestructura</a:t>
            </a:r>
          </a:p>
        </p:txBody>
      </p:sp>
      <p:sp>
        <p:nvSpPr>
          <p:cNvPr id="19" name="Rounded Rectangle 18">
            <a:extLst>
              <a:ext uri="{FF2B5EF4-FFF2-40B4-BE49-F238E27FC236}">
                <a16:creationId xmlns:a16="http://schemas.microsoft.com/office/drawing/2014/main" id="{A81F0E23-22F7-C1B1-2C02-BAC932DC1F03}"/>
              </a:ext>
            </a:extLst>
          </p:cNvPr>
          <p:cNvSpPr/>
          <p:nvPr/>
        </p:nvSpPr>
        <p:spPr>
          <a:xfrm>
            <a:off x="7036452" y="2864113"/>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muy especializada</a:t>
            </a:r>
          </a:p>
        </p:txBody>
      </p:sp>
    </p:spTree>
    <p:extLst>
      <p:ext uri="{BB962C8B-B14F-4D97-AF65-F5344CB8AC3E}">
        <p14:creationId xmlns:p14="http://schemas.microsoft.com/office/powerpoint/2010/main" val="27385433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6059553" y="244730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6030161" y="4327516"/>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7945385" y="4327516"/>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4494445" y="2866052"/>
            <a:ext cx="1565108" cy="1880208"/>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F9B5141F-CFC9-AE5A-E6E8-F659D9581598}"/>
              </a:ext>
            </a:extLst>
          </p:cNvPr>
          <p:cNvCxnSpPr>
            <a:cxnSpLocks/>
            <a:stCxn id="15" idx="2"/>
            <a:endCxn id="9" idx="2"/>
          </p:cNvCxnSpPr>
          <p:nvPr/>
        </p:nvCxnSpPr>
        <p:spPr>
          <a:xfrm rot="5400000">
            <a:off x="5262304" y="3469928"/>
            <a:ext cx="12700" cy="3390153"/>
          </a:xfrm>
          <a:prstGeom prst="bentConnector3">
            <a:avLst>
              <a:gd name="adj1" fmla="val 3414969"/>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4790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60A656A9-666B-ADCA-EBD3-6B0C02120D13}"/>
              </a:ext>
            </a:extLst>
          </p:cNvPr>
          <p:cNvSpPr/>
          <p:nvPr/>
        </p:nvSpPr>
        <p:spPr>
          <a:xfrm>
            <a:off x="1222049" y="4748491"/>
            <a:ext cx="5563312" cy="1353205"/>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1222049" y="2119359"/>
            <a:ext cx="5563312" cy="2418594"/>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1294766" y="2585007"/>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4714311" y="2585007"/>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1294765" y="5003600"/>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4702977" y="3570044"/>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4702976" y="500359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1232018" y="2152190"/>
            <a:ext cx="1018227" cy="369332"/>
          </a:xfrm>
          <a:prstGeom prst="rect">
            <a:avLst/>
          </a:prstGeom>
          <a:noFill/>
        </p:spPr>
        <p:txBody>
          <a:bodyPr wrap="none" rtlCol="0">
            <a:spAutoFit/>
          </a:bodyPr>
          <a:lstStyle/>
          <a:p>
            <a:r>
              <a:rPr lang="es-ES_tradnl" b="1" dirty="0"/>
              <a:t>Nodo 1</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3149203" y="3003750"/>
            <a:ext cx="1565109" cy="2418593"/>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flipH="1">
            <a:off x="2221984" y="3422495"/>
            <a:ext cx="1" cy="15811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C4E7B2F-4656-BF94-A242-6604E7E381E6}"/>
              </a:ext>
            </a:extLst>
          </p:cNvPr>
          <p:cNvCxnSpPr>
            <a:cxnSpLocks/>
            <a:stCxn id="15" idx="2"/>
            <a:endCxn id="16" idx="0"/>
          </p:cNvCxnSpPr>
          <p:nvPr/>
        </p:nvCxnSpPr>
        <p:spPr>
          <a:xfrm flipH="1">
            <a:off x="5630195" y="4407532"/>
            <a:ext cx="1" cy="5960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B51709A-FD69-8457-246D-6EBF97C1D724}"/>
              </a:ext>
            </a:extLst>
          </p:cNvPr>
          <p:cNvSpPr txBox="1"/>
          <p:nvPr/>
        </p:nvSpPr>
        <p:spPr>
          <a:xfrm>
            <a:off x="3416975" y="5690604"/>
            <a:ext cx="1018227" cy="369332"/>
          </a:xfrm>
          <a:prstGeom prst="rect">
            <a:avLst/>
          </a:prstGeom>
          <a:noFill/>
        </p:spPr>
        <p:txBody>
          <a:bodyPr wrap="none" rtlCol="0">
            <a:spAutoFit/>
          </a:bodyPr>
          <a:lstStyle/>
          <a:p>
            <a:r>
              <a:rPr lang="es-ES_tradnl" b="1" dirty="0"/>
              <a:t>Nodo 2</a:t>
            </a:r>
          </a:p>
        </p:txBody>
      </p:sp>
      <p:sp>
        <p:nvSpPr>
          <p:cNvPr id="30" name="Rectangle 29">
            <a:extLst>
              <a:ext uri="{FF2B5EF4-FFF2-40B4-BE49-F238E27FC236}">
                <a16:creationId xmlns:a16="http://schemas.microsoft.com/office/drawing/2014/main" id="{3F74C0CB-27F2-0B4D-8C2C-44B5C9CF3C56}"/>
              </a:ext>
            </a:extLst>
          </p:cNvPr>
          <p:cNvSpPr/>
          <p:nvPr/>
        </p:nvSpPr>
        <p:spPr>
          <a:xfrm>
            <a:off x="8639798" y="2119359"/>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1" name="TextBox 30">
            <a:extLst>
              <a:ext uri="{FF2B5EF4-FFF2-40B4-BE49-F238E27FC236}">
                <a16:creationId xmlns:a16="http://schemas.microsoft.com/office/drawing/2014/main" id="{B92BDCD2-329A-464F-5E47-19907C3B0825}"/>
              </a:ext>
            </a:extLst>
          </p:cNvPr>
          <p:cNvSpPr txBox="1"/>
          <p:nvPr/>
        </p:nvSpPr>
        <p:spPr>
          <a:xfrm>
            <a:off x="8639798" y="2128976"/>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2" name="Rectangle 31">
            <a:extLst>
              <a:ext uri="{FF2B5EF4-FFF2-40B4-BE49-F238E27FC236}">
                <a16:creationId xmlns:a16="http://schemas.microsoft.com/office/drawing/2014/main" id="{E87AF75F-2880-FCB1-B5A9-391AC015E074}"/>
              </a:ext>
            </a:extLst>
          </p:cNvPr>
          <p:cNvSpPr/>
          <p:nvPr/>
        </p:nvSpPr>
        <p:spPr>
          <a:xfrm>
            <a:off x="8873096" y="2532464"/>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3" name="Rectangle 32">
            <a:extLst>
              <a:ext uri="{FF2B5EF4-FFF2-40B4-BE49-F238E27FC236}">
                <a16:creationId xmlns:a16="http://schemas.microsoft.com/office/drawing/2014/main" id="{5F4ECB53-0AF0-87C2-AB14-B6867EFC5F30}"/>
              </a:ext>
            </a:extLst>
          </p:cNvPr>
          <p:cNvSpPr/>
          <p:nvPr/>
        </p:nvSpPr>
        <p:spPr>
          <a:xfrm>
            <a:off x="8639798" y="3570044"/>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TextBox 33">
            <a:extLst>
              <a:ext uri="{FF2B5EF4-FFF2-40B4-BE49-F238E27FC236}">
                <a16:creationId xmlns:a16="http://schemas.microsoft.com/office/drawing/2014/main" id="{AC46FB5B-ECC6-A3CF-3844-11976A6E8316}"/>
              </a:ext>
            </a:extLst>
          </p:cNvPr>
          <p:cNvSpPr txBox="1"/>
          <p:nvPr/>
        </p:nvSpPr>
        <p:spPr>
          <a:xfrm>
            <a:off x="8639798" y="3579661"/>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5" name="Rectangle 34">
            <a:extLst>
              <a:ext uri="{FF2B5EF4-FFF2-40B4-BE49-F238E27FC236}">
                <a16:creationId xmlns:a16="http://schemas.microsoft.com/office/drawing/2014/main" id="{E53381D8-B52D-0081-CE1E-750CCA22EF89}"/>
              </a:ext>
            </a:extLst>
          </p:cNvPr>
          <p:cNvSpPr/>
          <p:nvPr/>
        </p:nvSpPr>
        <p:spPr>
          <a:xfrm>
            <a:off x="8873096" y="3983149"/>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6" name="Rectangle 35">
            <a:extLst>
              <a:ext uri="{FF2B5EF4-FFF2-40B4-BE49-F238E27FC236}">
                <a16:creationId xmlns:a16="http://schemas.microsoft.com/office/drawing/2014/main" id="{2FD67D51-896A-D9EC-35E2-B7367B1B6B98}"/>
              </a:ext>
            </a:extLst>
          </p:cNvPr>
          <p:cNvSpPr/>
          <p:nvPr/>
        </p:nvSpPr>
        <p:spPr>
          <a:xfrm>
            <a:off x="8626663" y="5016142"/>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TextBox 36">
            <a:extLst>
              <a:ext uri="{FF2B5EF4-FFF2-40B4-BE49-F238E27FC236}">
                <a16:creationId xmlns:a16="http://schemas.microsoft.com/office/drawing/2014/main" id="{F8913B15-3E5B-AFBD-FDEA-EE018F46B7C6}"/>
              </a:ext>
            </a:extLst>
          </p:cNvPr>
          <p:cNvSpPr txBox="1"/>
          <p:nvPr/>
        </p:nvSpPr>
        <p:spPr>
          <a:xfrm>
            <a:off x="8626663" y="5025759"/>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8" name="Rectangle 37">
            <a:extLst>
              <a:ext uri="{FF2B5EF4-FFF2-40B4-BE49-F238E27FC236}">
                <a16:creationId xmlns:a16="http://schemas.microsoft.com/office/drawing/2014/main" id="{806916AC-92D5-3F8C-B0AD-68ADA94C9CC1}"/>
              </a:ext>
            </a:extLst>
          </p:cNvPr>
          <p:cNvSpPr/>
          <p:nvPr/>
        </p:nvSpPr>
        <p:spPr>
          <a:xfrm>
            <a:off x="8859961" y="5429247"/>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cxnSp>
        <p:nvCxnSpPr>
          <p:cNvPr id="42" name="Elbow Connector 41">
            <a:extLst>
              <a:ext uri="{FF2B5EF4-FFF2-40B4-BE49-F238E27FC236}">
                <a16:creationId xmlns:a16="http://schemas.microsoft.com/office/drawing/2014/main" id="{00C8F4A3-C557-C454-51EC-C379C2F78406}"/>
              </a:ext>
            </a:extLst>
          </p:cNvPr>
          <p:cNvCxnSpPr>
            <a:stCxn id="16" idx="3"/>
            <a:endCxn id="32" idx="1"/>
          </p:cNvCxnSpPr>
          <p:nvPr/>
        </p:nvCxnSpPr>
        <p:spPr>
          <a:xfrm flipV="1">
            <a:off x="6557413" y="2951208"/>
            <a:ext cx="2315683" cy="2471134"/>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ED9803ED-778C-E72D-F13C-660D55A9D1A2}"/>
              </a:ext>
            </a:extLst>
          </p:cNvPr>
          <p:cNvCxnSpPr>
            <a:cxnSpLocks/>
            <a:stCxn id="16" idx="3"/>
            <a:endCxn id="35" idx="1"/>
          </p:cNvCxnSpPr>
          <p:nvPr/>
        </p:nvCxnSpPr>
        <p:spPr>
          <a:xfrm flipV="1">
            <a:off x="6557413" y="4401893"/>
            <a:ext cx="2315683" cy="10204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7F8B1E2E-598D-1D6B-03B2-B9F293A7DE53}"/>
              </a:ext>
            </a:extLst>
          </p:cNvPr>
          <p:cNvCxnSpPr>
            <a:cxnSpLocks/>
            <a:stCxn id="16" idx="3"/>
            <a:endCxn id="38" idx="1"/>
          </p:cNvCxnSpPr>
          <p:nvPr/>
        </p:nvCxnSpPr>
        <p:spPr>
          <a:xfrm>
            <a:off x="6557413" y="5422342"/>
            <a:ext cx="2302548" cy="4256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64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Funcionamiento de </a:t>
            </a:r>
            <a:r>
              <a:rPr lang="es-ES_tradnl" sz="2400" b="1" dirty="0" err="1">
                <a:solidFill>
                  <a:schemeClr val="accent1"/>
                </a:solidFill>
              </a:rPr>
              <a:t>Airflow</a:t>
            </a:r>
            <a:endParaRPr lang="es-ES_tradnl" sz="2400" b="1" dirty="0">
              <a:solidFill>
                <a:schemeClr val="accent1"/>
              </a:solidFill>
            </a:endParaRPr>
          </a:p>
        </p:txBody>
      </p:sp>
      <p:sp>
        <p:nvSpPr>
          <p:cNvPr id="10" name="Rectangle 9">
            <a:extLst>
              <a:ext uri="{FF2B5EF4-FFF2-40B4-BE49-F238E27FC236}">
                <a16:creationId xmlns:a16="http://schemas.microsoft.com/office/drawing/2014/main" id="{1A629C2E-B0C7-0290-44D2-C76DCBF56E80}"/>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AE5AEEF-6D57-FC1F-4B60-7640E640CA8F}"/>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2" name="Rectangle 11">
            <a:extLst>
              <a:ext uri="{FF2B5EF4-FFF2-40B4-BE49-F238E27FC236}">
                <a16:creationId xmlns:a16="http://schemas.microsoft.com/office/drawing/2014/main" id="{6DEBACF1-3F02-AED2-D6E1-07D5E4E7FD23}"/>
              </a:ext>
            </a:extLst>
          </p:cNvPr>
          <p:cNvSpPr/>
          <p:nvPr/>
        </p:nvSpPr>
        <p:spPr>
          <a:xfrm>
            <a:off x="7697557"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3" name="Rectangle 12">
            <a:extLst>
              <a:ext uri="{FF2B5EF4-FFF2-40B4-BE49-F238E27FC236}">
                <a16:creationId xmlns:a16="http://schemas.microsoft.com/office/drawing/2014/main" id="{49A642B2-149D-52A5-6012-136DC30AC30C}"/>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7" name="Rectangle 16">
            <a:extLst>
              <a:ext uri="{FF2B5EF4-FFF2-40B4-BE49-F238E27FC236}">
                <a16:creationId xmlns:a16="http://schemas.microsoft.com/office/drawing/2014/main" id="{3E96001B-C630-EF83-F8E4-E101DD07A5B1}"/>
              </a:ext>
            </a:extLst>
          </p:cNvPr>
          <p:cNvSpPr/>
          <p:nvPr/>
        </p:nvSpPr>
        <p:spPr>
          <a:xfrm>
            <a:off x="7470975" y="3817302"/>
            <a:ext cx="1208272"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9" name="Rectangle 18">
            <a:extLst>
              <a:ext uri="{FF2B5EF4-FFF2-40B4-BE49-F238E27FC236}">
                <a16:creationId xmlns:a16="http://schemas.microsoft.com/office/drawing/2014/main" id="{365FE5D7-AB76-2C76-94A6-7CC407190C2B}"/>
              </a:ext>
            </a:extLst>
          </p:cNvPr>
          <p:cNvSpPr/>
          <p:nvPr/>
        </p:nvSpPr>
        <p:spPr>
          <a:xfrm>
            <a:off x="8757549" y="3817302"/>
            <a:ext cx="1208272"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21" name="TextBox 20">
            <a:extLst>
              <a:ext uri="{FF2B5EF4-FFF2-40B4-BE49-F238E27FC236}">
                <a16:creationId xmlns:a16="http://schemas.microsoft.com/office/drawing/2014/main" id="{F32B9832-4DC1-4A85-4BF9-E840E74C01D6}"/>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4" name="Straight Arrow Connector 23">
            <a:extLst>
              <a:ext uri="{FF2B5EF4-FFF2-40B4-BE49-F238E27FC236}">
                <a16:creationId xmlns:a16="http://schemas.microsoft.com/office/drawing/2014/main" id="{515A3A49-1C00-7570-7C31-5F04B3EAD061}"/>
              </a:ext>
            </a:extLst>
          </p:cNvPr>
          <p:cNvCxnSpPr>
            <a:cxnSpLocks/>
            <a:stCxn id="11" idx="2"/>
            <a:endCxn id="13"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851E0-67D3-8FB0-8B98-0CA0DC371ACA}"/>
              </a:ext>
            </a:extLst>
          </p:cNvPr>
          <p:cNvSpPr/>
          <p:nvPr/>
        </p:nvSpPr>
        <p:spPr>
          <a:xfrm>
            <a:off x="5375189"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 DAGS</a:t>
            </a:r>
          </a:p>
        </p:txBody>
      </p:sp>
      <p:sp>
        <p:nvSpPr>
          <p:cNvPr id="39" name="TextBox 38">
            <a:extLst>
              <a:ext uri="{FF2B5EF4-FFF2-40B4-BE49-F238E27FC236}">
                <a16:creationId xmlns:a16="http://schemas.microsoft.com/office/drawing/2014/main" id="{947987B8-2888-D357-00B8-281D8F8148A8}"/>
              </a:ext>
            </a:extLst>
          </p:cNvPr>
          <p:cNvSpPr txBox="1"/>
          <p:nvPr/>
        </p:nvSpPr>
        <p:spPr>
          <a:xfrm>
            <a:off x="7511043" y="1308655"/>
            <a:ext cx="1444563" cy="369332"/>
          </a:xfrm>
          <a:prstGeom prst="rect">
            <a:avLst/>
          </a:prstGeom>
          <a:noFill/>
        </p:spPr>
        <p:txBody>
          <a:bodyPr wrap="none" rtlCol="0">
            <a:spAutoFit/>
          </a:bodyPr>
          <a:lstStyle/>
          <a:p>
            <a:r>
              <a:rPr lang="es-ES_tradnl" dirty="0"/>
              <a:t>Nuevo DAG</a:t>
            </a:r>
          </a:p>
        </p:txBody>
      </p:sp>
      <p:cxnSp>
        <p:nvCxnSpPr>
          <p:cNvPr id="41" name="Elbow Connector 40">
            <a:extLst>
              <a:ext uri="{FF2B5EF4-FFF2-40B4-BE49-F238E27FC236}">
                <a16:creationId xmlns:a16="http://schemas.microsoft.com/office/drawing/2014/main" id="{FC13C9B0-1E72-FB8C-7E1E-13DE8B30B37C}"/>
              </a:ext>
            </a:extLst>
          </p:cNvPr>
          <p:cNvCxnSpPr>
            <a:stCxn id="39" idx="1"/>
            <a:endCxn id="27" idx="0"/>
          </p:cNvCxnSpPr>
          <p:nvPr/>
        </p:nvCxnSpPr>
        <p:spPr>
          <a:xfrm rot="10800000" flipV="1">
            <a:off x="6096001" y="1493320"/>
            <a:ext cx="1415043" cy="953987"/>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3CF2B639-86DF-182F-D8A6-7C4504A3667F}"/>
              </a:ext>
            </a:extLst>
          </p:cNvPr>
          <p:cNvCxnSpPr>
            <a:cxnSpLocks/>
            <a:stCxn id="12" idx="1"/>
            <a:endCxn id="27" idx="3"/>
          </p:cNvCxnSpPr>
          <p:nvPr/>
        </p:nvCxnSpPr>
        <p:spPr>
          <a:xfrm flipH="1">
            <a:off x="6816810" y="2866052"/>
            <a:ext cx="88074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5578AB79-836B-251E-4073-1287CB516B96}"/>
              </a:ext>
            </a:extLst>
          </p:cNvPr>
          <p:cNvSpPr/>
          <p:nvPr/>
        </p:nvSpPr>
        <p:spPr>
          <a:xfrm>
            <a:off x="7830330" y="4732205"/>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49" name="Rectangle 48">
            <a:extLst>
              <a:ext uri="{FF2B5EF4-FFF2-40B4-BE49-F238E27FC236}">
                <a16:creationId xmlns:a16="http://schemas.microsoft.com/office/drawing/2014/main" id="{CD152A4F-E024-3FE9-E009-D99EB9E704CF}"/>
              </a:ext>
            </a:extLst>
          </p:cNvPr>
          <p:cNvSpPr/>
          <p:nvPr/>
        </p:nvSpPr>
        <p:spPr>
          <a:xfrm>
            <a:off x="5788217"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50" name="Rectangle 49">
            <a:extLst>
              <a:ext uri="{FF2B5EF4-FFF2-40B4-BE49-F238E27FC236}">
                <a16:creationId xmlns:a16="http://schemas.microsoft.com/office/drawing/2014/main" id="{93AE64B4-1E67-3CBC-CD35-EB280CF5AF68}"/>
              </a:ext>
            </a:extLst>
          </p:cNvPr>
          <p:cNvSpPr/>
          <p:nvPr/>
        </p:nvSpPr>
        <p:spPr>
          <a:xfrm>
            <a:off x="3784896"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DagRun</a:t>
            </a:r>
            <a:endParaRPr lang="es-ES_tradnl" dirty="0"/>
          </a:p>
        </p:txBody>
      </p:sp>
      <p:cxnSp>
        <p:nvCxnSpPr>
          <p:cNvPr id="56" name="Straight Arrow Connector 55">
            <a:extLst>
              <a:ext uri="{FF2B5EF4-FFF2-40B4-BE49-F238E27FC236}">
                <a16:creationId xmlns:a16="http://schemas.microsoft.com/office/drawing/2014/main" id="{66272AC4-6120-24A2-04EE-0A6B1328818D}"/>
              </a:ext>
            </a:extLst>
          </p:cNvPr>
          <p:cNvCxnSpPr>
            <a:stCxn id="12" idx="1"/>
            <a:endCxn id="50" idx="0"/>
          </p:cNvCxnSpPr>
          <p:nvPr/>
        </p:nvCxnSpPr>
        <p:spPr>
          <a:xfrm flipH="1">
            <a:off x="4712115" y="2866052"/>
            <a:ext cx="2985442" cy="24737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D314F906-A8B0-1AFB-ABDB-BD5C6050FBC3}"/>
              </a:ext>
            </a:extLst>
          </p:cNvPr>
          <p:cNvCxnSpPr>
            <a:stCxn id="50" idx="2"/>
            <a:endCxn id="49" idx="2"/>
          </p:cNvCxnSpPr>
          <p:nvPr/>
        </p:nvCxnSpPr>
        <p:spPr>
          <a:xfrm rot="16200000" flipH="1">
            <a:off x="5713775" y="4604378"/>
            <a:ext cx="12700" cy="2003321"/>
          </a:xfrm>
          <a:prstGeom prst="bentConnector3">
            <a:avLst>
              <a:gd name="adj1" fmla="val 180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a:extLst>
              <a:ext uri="{FF2B5EF4-FFF2-40B4-BE49-F238E27FC236}">
                <a16:creationId xmlns:a16="http://schemas.microsoft.com/office/drawing/2014/main" id="{B8AB194F-DA02-B47D-C93D-91FEA345AC75}"/>
              </a:ext>
            </a:extLst>
          </p:cNvPr>
          <p:cNvCxnSpPr>
            <a:cxnSpLocks/>
            <a:stCxn id="49" idx="3"/>
            <a:endCxn id="48" idx="2"/>
          </p:cNvCxnSpPr>
          <p:nvPr/>
        </p:nvCxnSpPr>
        <p:spPr>
          <a:xfrm flipV="1">
            <a:off x="7642654" y="4998451"/>
            <a:ext cx="1114895" cy="47446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423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5077F630-FED7-5FA6-4265-945421D1DDF4}"/>
              </a:ext>
            </a:extLst>
          </p:cNvPr>
          <p:cNvSpPr>
            <a:spLocks noGrp="1"/>
          </p:cNvSpPr>
          <p:nvPr>
            <p:ph idx="1"/>
          </p:nvPr>
        </p:nvSpPr>
        <p:spPr>
          <a:xfrm>
            <a:off x="458694" y="1691323"/>
            <a:ext cx="10895105" cy="4453891"/>
          </a:xfrm>
        </p:spPr>
        <p:txBody>
          <a:bodyPr>
            <a:normAutofit/>
          </a:bodyPr>
          <a:lstStyle/>
          <a:p>
            <a:pPr marL="0" indent="0">
              <a:buNone/>
            </a:pPr>
            <a:r>
              <a:rPr lang="es-ES_tradnl" sz="2400" i="1" dirty="0"/>
              <a:t>Realicemos un </a:t>
            </a:r>
            <a:r>
              <a:rPr lang="es-ES_tradnl" sz="2400" i="1" dirty="0" err="1"/>
              <a:t>Hands-on</a:t>
            </a:r>
            <a:r>
              <a:rPr lang="es-ES_tradnl" sz="2400" i="1" dirty="0"/>
              <a:t> de Apache </a:t>
            </a:r>
            <a:r>
              <a:rPr lang="es-ES_tradnl" sz="2400" i="1" dirty="0" err="1"/>
              <a:t>Airflow</a:t>
            </a:r>
            <a:r>
              <a:rPr lang="es-ES_tradnl" sz="2400" i="1" dirty="0"/>
              <a:t>…</a:t>
            </a:r>
          </a:p>
        </p:txBody>
      </p:sp>
    </p:spTree>
    <p:extLst>
      <p:ext uri="{BB962C8B-B14F-4D97-AF65-F5344CB8AC3E}">
        <p14:creationId xmlns:p14="http://schemas.microsoft.com/office/powerpoint/2010/main" val="2595992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a:bodyPr>
          <a:lstStyle/>
          <a:p>
            <a:pPr marL="0" indent="0">
              <a:buNone/>
            </a:pPr>
            <a:r>
              <a:rPr lang="es-ES_tradnl" sz="2000" dirty="0"/>
              <a:t>Vengo diciendo Infraestructura esto, infraestructura lo otro... Pero ¿qué es infraestructura?</a:t>
            </a:r>
          </a:p>
          <a:p>
            <a:r>
              <a:rPr lang="es-ES_tradnl" sz="2000" b="1" dirty="0">
                <a:solidFill>
                  <a:schemeClr val="accent2">
                    <a:lumMod val="60000"/>
                    <a:lumOff val="40000"/>
                  </a:schemeClr>
                </a:solidFill>
              </a:rPr>
              <a:t>Almacenamiento y computo: </a:t>
            </a:r>
            <a:r>
              <a:rPr lang="es-ES_tradnl" sz="2000" dirty="0"/>
              <a:t>La capa de almacenamiento es donde los datos se colectan y guardan. La capa de cómputo es quien provee del poder de computación para tareas de ML.</a:t>
            </a:r>
          </a:p>
          <a:p>
            <a:r>
              <a:rPr lang="es-ES_tradnl" sz="2000" b="1" dirty="0">
                <a:solidFill>
                  <a:schemeClr val="accent3">
                    <a:lumMod val="60000"/>
                    <a:lumOff val="40000"/>
                  </a:schemeClr>
                </a:solidFill>
              </a:rPr>
              <a:t>Administración de recursos: </a:t>
            </a:r>
            <a:r>
              <a:rPr lang="es-ES_tradnl" sz="2000" dirty="0"/>
              <a:t>Son herramientas de orquestación, y de sincronismos para hacer que cargar el trabajo en la capa de cómputo para aprovechar al máximo los recursos informáticos. Ejemplo: </a:t>
            </a:r>
            <a:r>
              <a:rPr lang="es-ES_tradnl" sz="2000" dirty="0" err="1"/>
              <a:t>Airflow</a:t>
            </a:r>
            <a:r>
              <a:rPr lang="es-ES_tradnl" sz="2000" dirty="0"/>
              <a:t>, </a:t>
            </a:r>
            <a:r>
              <a:rPr lang="es-ES_tradnl" sz="2000" dirty="0" err="1"/>
              <a:t>Kubeflow</a:t>
            </a:r>
            <a:r>
              <a:rPr lang="es-ES_tradnl" sz="2000" dirty="0"/>
              <a:t> y </a:t>
            </a:r>
            <a:r>
              <a:rPr lang="es-ES_tradnl" sz="2000" dirty="0" err="1"/>
              <a:t>Metaflow</a:t>
            </a:r>
            <a:endParaRPr lang="es-ES_tradnl" sz="2000" dirty="0"/>
          </a:p>
          <a:p>
            <a:r>
              <a:rPr lang="es-ES_tradnl" sz="2000" b="1" dirty="0">
                <a:solidFill>
                  <a:schemeClr val="accent5">
                    <a:lumMod val="60000"/>
                    <a:lumOff val="40000"/>
                  </a:schemeClr>
                </a:solidFill>
              </a:rPr>
              <a:t>Plataformas de ML: </a:t>
            </a:r>
            <a:r>
              <a:rPr lang="es-ES_tradnl" sz="2000" dirty="0"/>
              <a:t>Son herramientas que ayudan al desarrollo de aplicaciones de ML, tales como registro de modelos, de </a:t>
            </a:r>
            <a:r>
              <a:rPr lang="es-ES_tradnl" sz="2000" dirty="0" err="1"/>
              <a:t>features</a:t>
            </a:r>
            <a:r>
              <a:rPr lang="es-ES_tradnl" sz="2000" dirty="0"/>
              <a:t> y herramientas de monitoreo. Ejemplos: AWS </a:t>
            </a:r>
            <a:r>
              <a:rPr lang="es-ES_tradnl" sz="2000" dirty="0" err="1"/>
              <a:t>SageMaker</a:t>
            </a:r>
            <a:r>
              <a:rPr lang="es-ES_tradnl" sz="2000" dirty="0"/>
              <a:t> y </a:t>
            </a:r>
            <a:r>
              <a:rPr lang="es-ES_tradnl" sz="2000" dirty="0" err="1"/>
              <a:t>Mlflow</a:t>
            </a:r>
            <a:r>
              <a:rPr lang="es-ES_tradnl" sz="2000" dirty="0"/>
              <a:t>.</a:t>
            </a:r>
          </a:p>
          <a:p>
            <a:r>
              <a:rPr lang="es-ES_tradnl" sz="2000" b="1" dirty="0">
                <a:solidFill>
                  <a:schemeClr val="accent6">
                    <a:lumMod val="60000"/>
                    <a:lumOff val="40000"/>
                  </a:schemeClr>
                </a:solidFill>
              </a:rPr>
              <a:t>Ambiente de desarrollo: </a:t>
            </a:r>
            <a:r>
              <a:rPr lang="es-ES_tradnl" sz="2000" dirty="0"/>
              <a:t>Es donde el código es escrito y donde corren experimentos. El código necesita ser versionado y testeado. Es necesario realizar seguimiento de experimentos.</a:t>
            </a:r>
          </a:p>
        </p:txBody>
      </p:sp>
    </p:spTree>
    <p:extLst>
      <p:ext uri="{BB962C8B-B14F-4D97-AF65-F5344CB8AC3E}">
        <p14:creationId xmlns:p14="http://schemas.microsoft.com/office/powerpoint/2010/main" val="588612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8" name="Rounded Rectangle 7">
            <a:extLst>
              <a:ext uri="{FF2B5EF4-FFF2-40B4-BE49-F238E27FC236}">
                <a16:creationId xmlns:a16="http://schemas.microsoft.com/office/drawing/2014/main" id="{87BF70E3-24CF-51E0-BA26-3E30F8613E2B}"/>
              </a:ext>
            </a:extLst>
          </p:cNvPr>
          <p:cNvSpPr/>
          <p:nvPr/>
        </p:nvSpPr>
        <p:spPr>
          <a:xfrm>
            <a:off x="3974206" y="1876809"/>
            <a:ext cx="4243579" cy="634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Ambiente de desarrollo</a:t>
            </a:r>
          </a:p>
          <a:p>
            <a:pPr algn="ctr"/>
            <a:r>
              <a:rPr lang="es-ES_tradnl" sz="1600" dirty="0"/>
              <a:t>Ej. IDE, Git, CI/CD</a:t>
            </a:r>
          </a:p>
        </p:txBody>
      </p:sp>
      <p:sp>
        <p:nvSpPr>
          <p:cNvPr id="9" name="Rounded Rectangle 8">
            <a:extLst>
              <a:ext uri="{FF2B5EF4-FFF2-40B4-BE49-F238E27FC236}">
                <a16:creationId xmlns:a16="http://schemas.microsoft.com/office/drawing/2014/main" id="{01DDD64E-02E0-E701-362E-90ECF53C0B91}"/>
              </a:ext>
            </a:extLst>
          </p:cNvPr>
          <p:cNvSpPr/>
          <p:nvPr/>
        </p:nvSpPr>
        <p:spPr>
          <a:xfrm>
            <a:off x="3974207" y="2859506"/>
            <a:ext cx="4243579" cy="63477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1600" dirty="0"/>
              <a:t>Plataformas de ML</a:t>
            </a:r>
          </a:p>
          <a:p>
            <a:pPr algn="ctr"/>
            <a:r>
              <a:rPr lang="es-ES_tradnl" sz="1600" dirty="0"/>
              <a:t>Ej. Registro de modelos, monitoreo</a:t>
            </a:r>
          </a:p>
        </p:txBody>
      </p:sp>
      <p:sp>
        <p:nvSpPr>
          <p:cNvPr id="10" name="Rounded Rectangle 9">
            <a:extLst>
              <a:ext uri="{FF2B5EF4-FFF2-40B4-BE49-F238E27FC236}">
                <a16:creationId xmlns:a16="http://schemas.microsoft.com/office/drawing/2014/main" id="{E6331EA6-D69D-0A3A-B82E-6B05DE6E3A97}"/>
              </a:ext>
            </a:extLst>
          </p:cNvPr>
          <p:cNvSpPr/>
          <p:nvPr/>
        </p:nvSpPr>
        <p:spPr>
          <a:xfrm>
            <a:off x="3974208" y="3843110"/>
            <a:ext cx="4243579" cy="634774"/>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 sz="1600" dirty="0"/>
              <a:t>Administración de recursos. </a:t>
            </a:r>
          </a:p>
          <a:p>
            <a:pPr algn="ctr"/>
            <a:r>
              <a:rPr lang="es-ES" sz="1600" dirty="0"/>
              <a:t>Ej. Orquestador de flujo de trabajo</a:t>
            </a:r>
            <a:endParaRPr lang="es-ES_tradnl" sz="1600" dirty="0"/>
          </a:p>
        </p:txBody>
      </p:sp>
      <p:sp>
        <p:nvSpPr>
          <p:cNvPr id="11" name="Rounded Rectangle 10">
            <a:extLst>
              <a:ext uri="{FF2B5EF4-FFF2-40B4-BE49-F238E27FC236}">
                <a16:creationId xmlns:a16="http://schemas.microsoft.com/office/drawing/2014/main" id="{8CE82E39-5FDD-093B-3E7A-64688667F8F7}"/>
              </a:ext>
            </a:extLst>
          </p:cNvPr>
          <p:cNvSpPr/>
          <p:nvPr/>
        </p:nvSpPr>
        <p:spPr>
          <a:xfrm>
            <a:off x="3974209" y="4826714"/>
            <a:ext cx="4243579" cy="63477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 sz="1600" dirty="0"/>
              <a:t>Capa de cómputo y almacenamiento</a:t>
            </a:r>
          </a:p>
          <a:p>
            <a:pPr algn="ctr"/>
            <a:r>
              <a:rPr lang="es-ES" sz="1600" dirty="0"/>
              <a:t>Ej. AWS EC2/S3, GCP, </a:t>
            </a:r>
            <a:r>
              <a:rPr lang="es-ES" sz="1600" dirty="0" err="1"/>
              <a:t>Snowflake</a:t>
            </a:r>
            <a:endParaRPr lang="es-ES_tradnl" sz="1600" dirty="0"/>
          </a:p>
        </p:txBody>
      </p:sp>
      <p:cxnSp>
        <p:nvCxnSpPr>
          <p:cNvPr id="13" name="Straight Arrow Connector 12">
            <a:extLst>
              <a:ext uri="{FF2B5EF4-FFF2-40B4-BE49-F238E27FC236}">
                <a16:creationId xmlns:a16="http://schemas.microsoft.com/office/drawing/2014/main" id="{2459187E-E7A3-337E-9B89-32775D2ED6EA}"/>
              </a:ext>
            </a:extLst>
          </p:cNvPr>
          <p:cNvCxnSpPr/>
          <p:nvPr/>
        </p:nvCxnSpPr>
        <p:spPr>
          <a:xfrm flipV="1">
            <a:off x="8596993"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cxnSp>
        <p:nvCxnSpPr>
          <p:cNvPr id="14" name="Straight Arrow Connector 13">
            <a:extLst>
              <a:ext uri="{FF2B5EF4-FFF2-40B4-BE49-F238E27FC236}">
                <a16:creationId xmlns:a16="http://schemas.microsoft.com/office/drawing/2014/main" id="{0FE8B90A-7999-ACEC-3D08-4931AB751D30}"/>
              </a:ext>
            </a:extLst>
          </p:cNvPr>
          <p:cNvCxnSpPr>
            <a:cxnSpLocks/>
          </p:cNvCxnSpPr>
          <p:nvPr/>
        </p:nvCxnSpPr>
        <p:spPr>
          <a:xfrm>
            <a:off x="3695700"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sp>
        <p:nvSpPr>
          <p:cNvPr id="15" name="TextBox 14">
            <a:extLst>
              <a:ext uri="{FF2B5EF4-FFF2-40B4-BE49-F238E27FC236}">
                <a16:creationId xmlns:a16="http://schemas.microsoft.com/office/drawing/2014/main" id="{F6464D83-5E00-EE9A-99CB-A601E15EB809}"/>
              </a:ext>
            </a:extLst>
          </p:cNvPr>
          <p:cNvSpPr txBox="1"/>
          <p:nvPr/>
        </p:nvSpPr>
        <p:spPr>
          <a:xfrm rot="16200000">
            <a:off x="2617473" y="3309992"/>
            <a:ext cx="1696298" cy="369332"/>
          </a:xfrm>
          <a:prstGeom prst="rect">
            <a:avLst/>
          </a:prstGeom>
          <a:noFill/>
        </p:spPr>
        <p:txBody>
          <a:bodyPr wrap="none" rtlCol="0">
            <a:spAutoFit/>
          </a:bodyPr>
          <a:lstStyle/>
          <a:p>
            <a:pPr algn="ctr"/>
            <a:r>
              <a:rPr lang="es-ES_tradnl" dirty="0"/>
              <a:t>Más vendibles</a:t>
            </a:r>
          </a:p>
        </p:txBody>
      </p:sp>
      <p:sp>
        <p:nvSpPr>
          <p:cNvPr id="16" name="TextBox 15">
            <a:extLst>
              <a:ext uri="{FF2B5EF4-FFF2-40B4-BE49-F238E27FC236}">
                <a16:creationId xmlns:a16="http://schemas.microsoft.com/office/drawing/2014/main" id="{7DA0F5EA-B698-1977-75EC-A061DB1C0B79}"/>
              </a:ext>
            </a:extLst>
          </p:cNvPr>
          <p:cNvSpPr txBox="1"/>
          <p:nvPr/>
        </p:nvSpPr>
        <p:spPr>
          <a:xfrm rot="16200000">
            <a:off x="7663851" y="3171114"/>
            <a:ext cx="2530628" cy="646331"/>
          </a:xfrm>
          <a:prstGeom prst="rect">
            <a:avLst/>
          </a:prstGeom>
          <a:noFill/>
        </p:spPr>
        <p:txBody>
          <a:bodyPr wrap="none" rtlCol="0">
            <a:spAutoFit/>
          </a:bodyPr>
          <a:lstStyle/>
          <a:p>
            <a:pPr algn="ctr"/>
            <a:r>
              <a:rPr lang="es-ES_tradnl" dirty="0"/>
              <a:t>Más importantes para </a:t>
            </a:r>
          </a:p>
          <a:p>
            <a:pPr algn="ctr"/>
            <a:r>
              <a:rPr lang="es-ES_tradnl" dirty="0"/>
              <a:t>Data </a:t>
            </a:r>
            <a:r>
              <a:rPr lang="es-ES_tradnl" dirty="0" err="1"/>
              <a:t>Scientist</a:t>
            </a:r>
            <a:endParaRPr lang="es-ES_tradnl" dirty="0"/>
          </a:p>
        </p:txBody>
      </p:sp>
    </p:spTree>
    <p:extLst>
      <p:ext uri="{BB962C8B-B14F-4D97-AF65-F5344CB8AC3E}">
        <p14:creationId xmlns:p14="http://schemas.microsoft.com/office/powerpoint/2010/main" val="3401855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Administración de recursos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a:t>
            </a:fld>
            <a:endParaRPr lang="en-US" sz="1400" dirty="0">
              <a:solidFill>
                <a:srgbClr val="FFFFFF">
                  <a:alpha val="60000"/>
                </a:srgbClr>
              </a:solidFill>
            </a:endParaRP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En el mundo actual que nos manejamos gran parte en la nube, al administrar recursos el enfoque se encuentra en manera rentable. </a:t>
            </a:r>
          </a:p>
          <a:p>
            <a:pPr marL="0" indent="0">
              <a:buNone/>
            </a:pPr>
            <a:r>
              <a:rPr lang="es-ES_tradnl" sz="2000" dirty="0"/>
              <a:t>Agregar más recursos a un sistema no significa disminuir los recursos para otras aplicaciones, lo que simplifica significativamente el desafío de la asignación. </a:t>
            </a:r>
          </a:p>
          <a:p>
            <a:pPr marL="0" indent="0">
              <a:buNone/>
            </a:pPr>
            <a:r>
              <a:rPr lang="es-ES_tradnl" sz="2000" dirty="0"/>
              <a:t>Muchas empresas están de acuerdo con agregar más recursos a una aplicación siempre que el costo adicional esté justificado por el retorno.</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873732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El tiempo de ingenieros es más valioso que el tiempo de computación, por lo que se tiende a invertir para que sean productivos. </a:t>
            </a:r>
          </a:p>
          <a:p>
            <a:pPr marL="0" indent="0">
              <a:buNone/>
            </a:pPr>
            <a:r>
              <a:rPr lang="es-ES_tradnl" sz="2000" dirty="0"/>
              <a:t>Esto significa que podría tener sentido que las empresas inviertan en automatizar sus cargas de trabajo, lo que podría hacer que el uso de recursos sea menos eficiente que la planificación manual de sus cargas de trabajo, pero libera a sus ingenieros para que se concentren en el trabajo con mayores retornos. </a:t>
            </a:r>
          </a:p>
          <a:p>
            <a:pPr marL="0" indent="0">
              <a:buNone/>
            </a:pPr>
            <a:r>
              <a:rPr lang="es-ES_tradnl" sz="2000" dirty="0"/>
              <a:t>A menudo, si un problema se puede resolver utilizando más recursos no humanos o usando más recursos humanos, se tiende a preferir la primera solución.</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127590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Orquestadores y sincronizadores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9</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4771</TotalTime>
  <Words>3059</Words>
  <Application>Microsoft Macintosh PowerPoint</Application>
  <PresentationFormat>Widescreen</PresentationFormat>
  <Paragraphs>362</Paragraphs>
  <Slides>33</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Avenir Next LT Pro</vt:lpstr>
      <vt:lpstr>AvenirNext LT Pro Medium</vt:lpstr>
      <vt:lpstr>Calibri</vt:lpstr>
      <vt:lpstr>MinionPro</vt:lpstr>
      <vt:lpstr>Sabon Next LT</vt:lpstr>
      <vt:lpstr>DappledVTI</vt:lpstr>
      <vt:lpstr>Orquestadores y sincronizadores</vt:lpstr>
      <vt:lpstr>Repaso de la clase anterior</vt:lpstr>
      <vt:lpstr>Infraestructura</vt:lpstr>
      <vt:lpstr>Infraestructura</vt:lpstr>
      <vt:lpstr>Infraestructura</vt:lpstr>
      <vt:lpstr>Administración de recursos</vt:lpstr>
      <vt:lpstr>Administración de recursos</vt:lpstr>
      <vt:lpstr>Administración de recursos</vt:lpstr>
      <vt:lpstr>Orquestadores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Gestión del flujo de trabajo de ciencia de datos</vt:lpstr>
      <vt:lpstr>Gestión de flujo de trabajo</vt:lpstr>
      <vt:lpstr>Gestión de flujo de trabajo</vt:lpstr>
      <vt:lpstr>Gestión de flujo de trabajo</vt:lpstr>
      <vt:lpstr>Gestión de flujo de trabajo</vt:lpstr>
      <vt:lpstr>Gestión de flujo de trabajo</vt:lpstr>
      <vt:lpstr>Gestión de flujo de trabajo</vt:lpstr>
      <vt:lpstr>Apache Airflow</vt:lpstr>
      <vt:lpstr>Apache Airflow</vt:lpstr>
      <vt:lpstr>Apache Airflow</vt:lpstr>
      <vt:lpstr>Apache Airflow</vt:lpstr>
      <vt:lpstr>Apache Airflow</vt:lpstr>
      <vt:lpstr>Apache Airflow</vt:lpstr>
      <vt:lpstr>Apache Airflow</vt:lpstr>
      <vt:lpstr>Apache Airflow</vt:lpstr>
      <vt:lpstr>Apache Airflow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120</cp:revision>
  <dcterms:created xsi:type="dcterms:W3CDTF">2024-02-08T17:40:43Z</dcterms:created>
  <dcterms:modified xsi:type="dcterms:W3CDTF">2024-04-13T02:40:32Z</dcterms:modified>
</cp:coreProperties>
</file>

<file path=docProps/thumbnail.jpeg>
</file>